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4"/>
  </p:sldMasterIdLst>
  <p:notesMasterIdLst>
    <p:notesMasterId r:id="rId30"/>
  </p:notesMasterIdLst>
  <p:handoutMasterIdLst>
    <p:handoutMasterId r:id="rId31"/>
  </p:handoutMasterIdLst>
  <p:sldIdLst>
    <p:sldId id="261" r:id="rId5"/>
    <p:sldId id="262" r:id="rId6"/>
    <p:sldId id="263" r:id="rId7"/>
    <p:sldId id="264" r:id="rId8"/>
    <p:sldId id="265" r:id="rId9"/>
    <p:sldId id="266" r:id="rId10"/>
    <p:sldId id="268" r:id="rId11"/>
    <p:sldId id="285" r:id="rId12"/>
    <p:sldId id="267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80" r:id="rId24"/>
    <p:sldId id="281" r:id="rId25"/>
    <p:sldId id="282" r:id="rId26"/>
    <p:sldId id="279" r:id="rId27"/>
    <p:sldId id="283" r:id="rId28"/>
    <p:sldId id="284" r:id="rId29"/>
  </p:sldIdLst>
  <p:sldSz cx="12192000" cy="6858000"/>
  <p:notesSz cx="6858000" cy="9144000"/>
  <p:defaultTextStyle>
    <a:defPPr rtl="0">
      <a:defRPr lang="tr-t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681" autoAdjust="0"/>
    <p:restoredTop sz="94660"/>
  </p:normalViewPr>
  <p:slideViewPr>
    <p:cSldViewPr snapToGrid="0">
      <p:cViewPr varScale="1">
        <p:scale>
          <a:sx n="87" d="100"/>
          <a:sy n="87" d="100"/>
        </p:scale>
        <p:origin x="54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07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 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tr-TR" dirty="0"/>
          </a:p>
        </p:txBody>
      </p:sp>
      <p:sp>
        <p:nvSpPr>
          <p:cNvPr id="3" name="Tarih Yer Tutucusu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CC99FCE1-37B6-49E0-A3F4-620668480028}" type="datetime1">
              <a:rPr lang="tr-TR" smtClean="0"/>
              <a:t>7.02.2025</a:t>
            </a:fld>
            <a:endParaRPr lang="tr-TR" dirty="0"/>
          </a:p>
        </p:txBody>
      </p:sp>
      <p:sp>
        <p:nvSpPr>
          <p:cNvPr id="4" name="Alt Bilgi Yer Tutucusu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tr-TR" dirty="0"/>
          </a:p>
        </p:txBody>
      </p:sp>
      <p:sp>
        <p:nvSpPr>
          <p:cNvPr id="5" name="Slayt Numarası Yer Tutucusu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328E3B9-20FD-4A66-B01D-2BA689DD37BB}" type="slidenum">
              <a:rPr lang="tr-TR" smtClean="0"/>
              <a:t>‹#›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1687322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 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tr-TR" noProof="0" dirty="0"/>
          </a:p>
        </p:txBody>
      </p:sp>
      <p:sp>
        <p:nvSpPr>
          <p:cNvPr id="3" name="Tarih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1A47C8F7-D982-45E4-88C1-8466C30D61C5}" type="datetime1">
              <a:rPr lang="tr-TR" noProof="0" smtClean="0"/>
              <a:t>7.02.2025</a:t>
            </a:fld>
            <a:endParaRPr lang="tr-TR" noProof="0" dirty="0"/>
          </a:p>
        </p:txBody>
      </p:sp>
      <p:sp>
        <p:nvSpPr>
          <p:cNvPr id="4" name="Slayt Görüntüsü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tr-TR" noProof="0" dirty="0"/>
          </a:p>
        </p:txBody>
      </p:sp>
      <p:sp>
        <p:nvSpPr>
          <p:cNvPr id="5" name="Notlar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tr-TR" noProof="0" dirty="0"/>
              <a:t>Asıl metin stillerini düzenlemek için tıklayın</a:t>
            </a:r>
          </a:p>
          <a:p>
            <a:pPr lvl="1" rtl="0"/>
            <a:r>
              <a:rPr lang="tr-TR" noProof="0" dirty="0"/>
              <a:t>İkinci düzey</a:t>
            </a:r>
          </a:p>
          <a:p>
            <a:pPr lvl="2" rtl="0"/>
            <a:r>
              <a:rPr lang="tr-TR" noProof="0" dirty="0"/>
              <a:t>Üçüncü düzey</a:t>
            </a:r>
          </a:p>
          <a:p>
            <a:pPr lvl="3" rtl="0"/>
            <a:r>
              <a:rPr lang="tr-TR" noProof="0" dirty="0"/>
              <a:t>Dördüncü düzey</a:t>
            </a:r>
          </a:p>
          <a:p>
            <a:pPr lvl="4" rtl="0"/>
            <a:r>
              <a:rPr lang="tr-TR" noProof="0" dirty="0"/>
              <a:t>Beşinci düzey</a:t>
            </a:r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tr-TR" noProof="0" dirty="0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C275CD8D-B1D9-4658-A4F0-38CA8D83ED5D}" type="slidenum">
              <a:rPr lang="tr-TR" noProof="0" smtClean="0"/>
              <a:t>‹#›</a:t>
            </a:fld>
            <a:endParaRPr lang="tr-TR" noProof="0" dirty="0"/>
          </a:p>
        </p:txBody>
      </p:sp>
    </p:spTree>
    <p:extLst>
      <p:ext uri="{BB962C8B-B14F-4D97-AF65-F5344CB8AC3E}">
        <p14:creationId xmlns:p14="http://schemas.microsoft.com/office/powerpoint/2010/main" val="383098029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lar Yer Tutucusu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C275CD8D-B1D9-4658-A4F0-38CA8D83ED5D}" type="slidenum">
              <a:rPr lang="tr-TR" smtClean="0"/>
              <a:t>1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841927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lar Yer Tutucusu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r-TR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C275CD8D-B1D9-4658-A4F0-38CA8D83ED5D}" type="slidenum">
              <a:rPr lang="tr-TR" smtClean="0"/>
              <a:t>2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9008707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Resim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Dikdörtgen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Serbest Biçi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Serbest Biçi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Dikdörtgen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Serbest Biçi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Serbest Biçi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Serbest Biçi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Serbest Biçi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Serbest Biçi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Serbest Biçi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Serbest Biçi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Serbest Biçi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Serbest Biçi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Serbest Biçi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Serbest Biçi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Serbest Biçi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Serbest Biçi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Serbest Biçi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Serbest Biçi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Serbest Biçi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Serbest Biçi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Serbest Biçi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Serbest Biçi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Serbest Biçi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Serbest Biçi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Serbest Biçi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Serbest Biçi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Serbest Biçi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Dikdörtgen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Serbest Biçi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Serbest Biçi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Serbest Biçi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Serbest Biçi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Serbest Biçi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Serbest Biçi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Serbest Biçi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Serbest Biçi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Serbest Biçi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Serbest Biçi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Serbest Biçi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Dikdörtgen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Serbest Biçi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Serbest Biçi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Serbest Biçi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Serbest Biçi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Serbest Biçi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Serbest Biçi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Serbest Biçi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Serbest Biçi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Serbest Biçi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Serbest Biçi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Serbest Biçi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Serbest Biçi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Serbest Biçi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Başlık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rtlCol="0" anchor="b">
            <a:normAutofit/>
          </a:bodyPr>
          <a:lstStyle>
            <a:lvl1pPr algn="l">
              <a:defRPr sz="4800"/>
            </a:lvl1pPr>
          </a:lstStyle>
          <a:p>
            <a:pPr rtl="0"/>
            <a:r>
              <a:rPr lang="tr-TR" noProof="0" smtClean="0"/>
              <a:t>Asıl başlık stili için tıklatın</a:t>
            </a:r>
            <a:endParaRPr lang="tr-TR" noProof="0" dirty="0"/>
          </a:p>
        </p:txBody>
      </p:sp>
      <p:sp>
        <p:nvSpPr>
          <p:cNvPr id="3" name="Alt Başlık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 rtlCol="0"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tr-TR" noProof="0" smtClean="0"/>
              <a:t>Asıl alt başlık stilini düzenlemek için tıklayın</a:t>
            </a:r>
            <a:endParaRPr lang="tr-TR" noProof="0" dirty="0"/>
          </a:p>
        </p:txBody>
      </p:sp>
      <p:sp>
        <p:nvSpPr>
          <p:cNvPr id="4" name="Tarih Yer Tutucusu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 rtlCol="0"/>
          <a:lstStyle/>
          <a:p>
            <a:pPr rtl="0"/>
            <a:fld id="{159D75A1-A898-467A-B96E-AF2B80F05A8C}" type="datetime1">
              <a:rPr lang="tr-TR" noProof="0" smtClean="0"/>
              <a:t>7.02.2025</a:t>
            </a:fld>
            <a:endParaRPr lang="tr-TR" noProof="0" dirty="0"/>
          </a:p>
        </p:txBody>
      </p:sp>
      <p:sp>
        <p:nvSpPr>
          <p:cNvPr id="5" name="Alt Bilgi Yer Tutucusu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 rtlCol="0"/>
          <a:lstStyle/>
          <a:p>
            <a:pPr rtl="0"/>
            <a:endParaRPr lang="tr-TR" noProof="0" dirty="0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 rtlCol="0"/>
          <a:lstStyle/>
          <a:p>
            <a:pPr rtl="0"/>
            <a:fld id="{6D22F896-40B5-4ADD-8801-0D06FADFA095}" type="slidenum">
              <a:rPr lang="tr-TR" noProof="0" smtClean="0"/>
              <a:t>‹#›</a:t>
            </a:fld>
            <a:endParaRPr lang="tr-TR" noProof="0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sim Yazısı İçeren Panoramik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rtlCol="0" anchor="b">
            <a:normAutofit/>
          </a:bodyPr>
          <a:lstStyle>
            <a:lvl1pPr>
              <a:defRPr sz="3200"/>
            </a:lvl1pPr>
          </a:lstStyle>
          <a:p>
            <a:pPr rtl="0"/>
            <a:r>
              <a:rPr lang="tr-TR" noProof="0" smtClean="0"/>
              <a:t>Asıl başlık stili için tıklatın</a:t>
            </a:r>
            <a:endParaRPr lang="tr-TR" noProof="0" dirty="0"/>
          </a:p>
        </p:txBody>
      </p:sp>
      <p:sp>
        <p:nvSpPr>
          <p:cNvPr id="3" name="Resim Yer Tutucusu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 rtl="0">
              <a:buNone/>
            </a:pPr>
            <a:r>
              <a:rPr lang="tr-TR" noProof="0" smtClean="0"/>
              <a:t>Resim eklemek için simgeyi tıklatın</a:t>
            </a:r>
            <a:endParaRPr lang="tr-TR" noProof="0" dirty="0"/>
          </a:p>
        </p:txBody>
      </p:sp>
      <p:sp>
        <p:nvSpPr>
          <p:cNvPr id="4" name="Metin Yer Tutucusu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 rtlCol="0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tr-TR" noProof="0" smtClean="0"/>
              <a:t>Asıl metin stillerini düzenle</a:t>
            </a:r>
          </a:p>
        </p:txBody>
      </p:sp>
      <p:sp>
        <p:nvSpPr>
          <p:cNvPr id="5" name="Tarih Yer Tutucusu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53CFFB1-3DBB-434F-9B63-A9DC7F35D31D}" type="datetime1">
              <a:rPr lang="tr-TR" noProof="0" smtClean="0"/>
              <a:t>7.02.2025</a:t>
            </a:fld>
            <a:endParaRPr lang="tr-TR" noProof="0" dirty="0"/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tr-TR" noProof="0" dirty="0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tr-TR" noProof="0" smtClean="0"/>
              <a:t>‹#›</a:t>
            </a:fld>
            <a:endParaRPr lang="tr-TR" noProof="0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şlık ve Resim Yazıs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tr-TR" noProof="0" smtClean="0"/>
              <a:t>Asıl başlık stili için tıklatın</a:t>
            </a:r>
            <a:endParaRPr lang="tr-TR" noProof="0" dirty="0"/>
          </a:p>
        </p:txBody>
      </p:sp>
      <p:sp>
        <p:nvSpPr>
          <p:cNvPr id="4" name="Metin Yer Tutucusu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tr-TR" noProof="0" smtClean="0"/>
              <a:t>Asıl metin stillerini düzenle</a:t>
            </a:r>
          </a:p>
        </p:txBody>
      </p:sp>
      <p:sp>
        <p:nvSpPr>
          <p:cNvPr id="5" name="Tarih Yer Tutucusu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FBAAD4B-1A83-453D-B4E1-A55F82420486}" type="datetime1">
              <a:rPr lang="tr-TR" noProof="0" smtClean="0"/>
              <a:t>7.02.2025</a:t>
            </a:fld>
            <a:endParaRPr lang="tr-TR" noProof="0" dirty="0"/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tr-TR" noProof="0" dirty="0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tr-TR" noProof="0" smtClean="0"/>
              <a:t>‹#›</a:t>
            </a:fld>
            <a:endParaRPr lang="tr-TR" noProof="0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sim Yazılı Alınt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tr-TR" noProof="0" smtClean="0"/>
              <a:t>Asıl başlık stili için tıklatın</a:t>
            </a:r>
            <a:endParaRPr lang="tr-TR" noProof="0" dirty="0"/>
          </a:p>
        </p:txBody>
      </p:sp>
      <p:sp>
        <p:nvSpPr>
          <p:cNvPr id="12" name="Metin Yer Tutucusu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tr-TR" noProof="0" smtClean="0"/>
              <a:t>Asıl metin stillerini düzenle</a:t>
            </a:r>
          </a:p>
        </p:txBody>
      </p:sp>
      <p:sp>
        <p:nvSpPr>
          <p:cNvPr id="4" name="Metin Yer Tutucusu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tr-TR" noProof="0" smtClean="0"/>
              <a:t>Asıl metin stillerini düzenle</a:t>
            </a:r>
          </a:p>
        </p:txBody>
      </p:sp>
      <p:sp>
        <p:nvSpPr>
          <p:cNvPr id="5" name="Tarih Yer Tutucusu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67E3873-209E-4A90-80A8-1271BC6595E3}" type="datetime1">
              <a:rPr lang="tr-TR" noProof="0" smtClean="0"/>
              <a:t>7.02.2025</a:t>
            </a:fld>
            <a:endParaRPr lang="tr-TR" noProof="0" dirty="0"/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tr-TR" noProof="0" dirty="0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tr-TR" noProof="0" smtClean="0"/>
              <a:t>‹#›</a:t>
            </a:fld>
            <a:endParaRPr lang="tr-TR" noProof="0" dirty="0"/>
          </a:p>
        </p:txBody>
      </p:sp>
      <p:sp>
        <p:nvSpPr>
          <p:cNvPr id="60" name="Metin Kutusu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tr-TR" sz="8000" noProof="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Metin Kutusu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tr-TR" sz="8000" noProof="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d Kart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tr-TR" noProof="0" smtClean="0"/>
              <a:t>Asıl başlık stili için tıklatın</a:t>
            </a:r>
            <a:endParaRPr lang="tr-TR" noProof="0" dirty="0"/>
          </a:p>
        </p:txBody>
      </p:sp>
      <p:sp>
        <p:nvSpPr>
          <p:cNvPr id="4" name="Metin Yer Tutucusu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rtlCol="0"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tr-TR" noProof="0" smtClean="0"/>
              <a:t>Asıl metin stillerini düzenle</a:t>
            </a:r>
          </a:p>
        </p:txBody>
      </p:sp>
      <p:sp>
        <p:nvSpPr>
          <p:cNvPr id="5" name="Tarih Yer Tutucusu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5A6C08F-11AE-4BC6-9879-F214F9A6781E}" type="datetime1">
              <a:rPr lang="tr-TR" noProof="0" smtClean="0"/>
              <a:t>7.02.2025</a:t>
            </a:fld>
            <a:endParaRPr lang="tr-TR" noProof="0" dirty="0"/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tr-TR" noProof="0" dirty="0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tr-TR" noProof="0" smtClean="0"/>
              <a:t>‹#›</a:t>
            </a:fld>
            <a:endParaRPr lang="tr-TR" noProof="0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ütu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Başlık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 rtlCol="0"/>
          <a:lstStyle/>
          <a:p>
            <a:pPr rtl="0"/>
            <a:r>
              <a:rPr lang="tr-TR" noProof="0" smtClean="0"/>
              <a:t>Asıl başlık stili için tıklatın</a:t>
            </a:r>
            <a:endParaRPr lang="tr-TR" noProof="0" dirty="0"/>
          </a:p>
        </p:txBody>
      </p:sp>
      <p:sp>
        <p:nvSpPr>
          <p:cNvPr id="7" name="Metin Yer Tutucusu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tr-TR" noProof="0" smtClean="0"/>
              <a:t>Asıl metin stillerini düzenle</a:t>
            </a:r>
          </a:p>
        </p:txBody>
      </p:sp>
      <p:sp>
        <p:nvSpPr>
          <p:cNvPr id="8" name="Metin Yer Tutucusu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tr-TR" noProof="0" smtClean="0"/>
              <a:t>Asıl metin stillerini düzenle</a:t>
            </a:r>
          </a:p>
        </p:txBody>
      </p:sp>
      <p:sp>
        <p:nvSpPr>
          <p:cNvPr id="9" name="Metin Yer Tutucusu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tr-TR" noProof="0" smtClean="0"/>
              <a:t>Asıl metin stillerini düzenle</a:t>
            </a:r>
          </a:p>
        </p:txBody>
      </p:sp>
      <p:sp>
        <p:nvSpPr>
          <p:cNvPr id="10" name="Metin Yer Tutucusu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tr-TR" noProof="0" smtClean="0"/>
              <a:t>Asıl metin stillerini düzenle</a:t>
            </a:r>
          </a:p>
        </p:txBody>
      </p:sp>
      <p:sp>
        <p:nvSpPr>
          <p:cNvPr id="11" name="Metin Yer Tutucusu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tr-TR" noProof="0" smtClean="0"/>
              <a:t>Asıl metin stillerini düzenle</a:t>
            </a:r>
          </a:p>
        </p:txBody>
      </p:sp>
      <p:sp>
        <p:nvSpPr>
          <p:cNvPr id="12" name="Metin Yer Tutucusu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tr-TR" noProof="0" smtClean="0"/>
              <a:t>Asıl metin stillerini düzenle</a:t>
            </a:r>
          </a:p>
        </p:txBody>
      </p:sp>
      <p:sp>
        <p:nvSpPr>
          <p:cNvPr id="3" name="Tarih Yer Tutucusu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71AF625-F9B2-4857-8B73-8EBDFB1F7C99}" type="datetime1">
              <a:rPr lang="tr-TR" noProof="0" smtClean="0"/>
              <a:t>7.02.2025</a:t>
            </a:fld>
            <a:endParaRPr lang="tr-TR" noProof="0" dirty="0"/>
          </a:p>
        </p:txBody>
      </p:sp>
      <p:sp>
        <p:nvSpPr>
          <p:cNvPr id="4" name="Alt Bilgi Yer Tutucusu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tr-TR" noProof="0" dirty="0"/>
          </a:p>
        </p:txBody>
      </p:sp>
      <p:sp>
        <p:nvSpPr>
          <p:cNvPr id="5" name="Slayt Numarası Yer Tutucusu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tr-TR" noProof="0" smtClean="0"/>
              <a:t>‹#›</a:t>
            </a:fld>
            <a:endParaRPr lang="tr-TR" noProof="0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Resim Sütu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Başlık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 rtlCol="0"/>
          <a:lstStyle/>
          <a:p>
            <a:pPr rtl="0"/>
            <a:r>
              <a:rPr lang="tr-TR" noProof="0" smtClean="0"/>
              <a:t>Asıl başlık stili için tıklatın</a:t>
            </a:r>
            <a:endParaRPr lang="tr-TR" noProof="0" dirty="0"/>
          </a:p>
        </p:txBody>
      </p:sp>
      <p:sp>
        <p:nvSpPr>
          <p:cNvPr id="19" name="Metin Yer Tutucusu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tr-TR" noProof="0" smtClean="0"/>
              <a:t>Asıl metin stillerini düzenle</a:t>
            </a:r>
          </a:p>
        </p:txBody>
      </p:sp>
      <p:sp>
        <p:nvSpPr>
          <p:cNvPr id="20" name="Resim Yer Tutucusu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tr-TR" noProof="0" smtClean="0"/>
              <a:t>Resim eklemek için simgeyi tıklatın</a:t>
            </a:r>
            <a:endParaRPr lang="tr-TR" noProof="0" dirty="0"/>
          </a:p>
        </p:txBody>
      </p:sp>
      <p:sp>
        <p:nvSpPr>
          <p:cNvPr id="21" name="Metin Yer Tutucusu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tr-TR" noProof="0" smtClean="0"/>
              <a:t>Asıl metin stillerini düzenle</a:t>
            </a:r>
          </a:p>
        </p:txBody>
      </p:sp>
      <p:sp>
        <p:nvSpPr>
          <p:cNvPr id="22" name="Metin Yer Tutucusu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tr-TR" noProof="0" smtClean="0"/>
              <a:t>Asıl metin stillerini düzenle</a:t>
            </a:r>
          </a:p>
        </p:txBody>
      </p:sp>
      <p:sp>
        <p:nvSpPr>
          <p:cNvPr id="23" name="Resim Yer Tutucusu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tr-TR" noProof="0" smtClean="0"/>
              <a:t>Resim eklemek için simgeyi tıklatın</a:t>
            </a:r>
            <a:endParaRPr lang="tr-TR" noProof="0" dirty="0"/>
          </a:p>
        </p:txBody>
      </p:sp>
      <p:sp>
        <p:nvSpPr>
          <p:cNvPr id="24" name="Metin Yer Tutucusu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tr-TR" noProof="0" smtClean="0"/>
              <a:t>Asıl metin stillerini düzenle</a:t>
            </a:r>
          </a:p>
        </p:txBody>
      </p:sp>
      <p:sp>
        <p:nvSpPr>
          <p:cNvPr id="25" name="Metin Yer Tutucusu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tr-TR" noProof="0" smtClean="0"/>
              <a:t>Asıl metin stillerini düzenle</a:t>
            </a:r>
          </a:p>
        </p:txBody>
      </p:sp>
      <p:sp>
        <p:nvSpPr>
          <p:cNvPr id="26" name="Resim Yer Tutucusu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tr-TR" noProof="0" smtClean="0"/>
              <a:t>Resim eklemek için simgeyi tıklatın</a:t>
            </a:r>
            <a:endParaRPr lang="tr-TR" noProof="0" dirty="0"/>
          </a:p>
        </p:txBody>
      </p:sp>
      <p:sp>
        <p:nvSpPr>
          <p:cNvPr id="27" name="Metin Yer Tutucusu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tr-TR" noProof="0" smtClean="0"/>
              <a:t>Asıl metin stillerini düzenle</a:t>
            </a:r>
          </a:p>
        </p:txBody>
      </p:sp>
      <p:sp>
        <p:nvSpPr>
          <p:cNvPr id="3" name="Tarih Yer Tutucusu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3CD61D4-DC9A-4A8A-9314-1A34FF9D3AC6}" type="datetime1">
              <a:rPr lang="tr-TR" noProof="0" smtClean="0"/>
              <a:t>7.02.2025</a:t>
            </a:fld>
            <a:endParaRPr lang="tr-TR" noProof="0" dirty="0"/>
          </a:p>
        </p:txBody>
      </p:sp>
      <p:sp>
        <p:nvSpPr>
          <p:cNvPr id="4" name="Alt Bilgi Yer Tutucusu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tr-TR" noProof="0" dirty="0"/>
          </a:p>
        </p:txBody>
      </p:sp>
      <p:sp>
        <p:nvSpPr>
          <p:cNvPr id="5" name="Slayt Numarası Yer Tutucusu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tr-TR" noProof="0" smtClean="0"/>
              <a:t>‹#›</a:t>
            </a:fld>
            <a:endParaRPr lang="tr-TR" noProof="0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tr-TR" noProof="0" smtClean="0"/>
              <a:t>Asıl başlık stili için tıklatın</a:t>
            </a:r>
            <a:endParaRPr lang="tr-TR" noProof="0" dirty="0"/>
          </a:p>
        </p:txBody>
      </p:sp>
      <p:sp>
        <p:nvSpPr>
          <p:cNvPr id="3" name="Dikey Metin Yer Tutucusu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 anchor="t"/>
          <a:lstStyle/>
          <a:p>
            <a:pPr lvl="0" rtl="0"/>
            <a:r>
              <a:rPr lang="tr-TR" noProof="0" smtClean="0"/>
              <a:t>Asıl metin stillerini düzenle</a:t>
            </a:r>
          </a:p>
          <a:p>
            <a:pPr lvl="1" rtl="0"/>
            <a:r>
              <a:rPr lang="tr-TR" noProof="0" smtClean="0"/>
              <a:t>İkinci düzey</a:t>
            </a:r>
          </a:p>
          <a:p>
            <a:pPr lvl="2" rtl="0"/>
            <a:r>
              <a:rPr lang="tr-TR" noProof="0" smtClean="0"/>
              <a:t>Üçüncü düzey</a:t>
            </a:r>
          </a:p>
          <a:p>
            <a:pPr lvl="3" rtl="0"/>
            <a:r>
              <a:rPr lang="tr-TR" noProof="0" smtClean="0"/>
              <a:t>Dördüncü düzey</a:t>
            </a:r>
          </a:p>
          <a:p>
            <a:pPr lvl="4" rtl="0"/>
            <a:r>
              <a:rPr lang="tr-TR" noProof="0" smtClean="0"/>
              <a:t>Beşinci düzey</a:t>
            </a:r>
            <a:endParaRPr lang="tr-TR" noProof="0" dirty="0"/>
          </a:p>
        </p:txBody>
      </p:sp>
      <p:sp>
        <p:nvSpPr>
          <p:cNvPr id="4" name="Tarih Yer Tutucusu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0A430F7-54C0-4F28-ABEF-0B4C0E760302}" type="datetime1">
              <a:rPr lang="tr-TR" noProof="0" smtClean="0"/>
              <a:t>7.02.2025</a:t>
            </a:fld>
            <a:endParaRPr lang="tr-TR" noProof="0" dirty="0"/>
          </a:p>
        </p:txBody>
      </p:sp>
      <p:sp>
        <p:nvSpPr>
          <p:cNvPr id="5" name="Alt Bilgi Yer Tutucusu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tr-TR" noProof="0" dirty="0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tr-TR" noProof="0" smtClean="0"/>
              <a:t>‹#›</a:t>
            </a:fld>
            <a:endParaRPr lang="tr-TR" noProof="0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 rtlCol="0"/>
          <a:lstStyle/>
          <a:p>
            <a:pPr rtl="0"/>
            <a:r>
              <a:rPr lang="tr-TR" noProof="0" smtClean="0"/>
              <a:t>Asıl başlık stili için tıklatın</a:t>
            </a:r>
            <a:endParaRPr lang="tr-TR" noProof="0" dirty="0"/>
          </a:p>
        </p:txBody>
      </p:sp>
      <p:sp>
        <p:nvSpPr>
          <p:cNvPr id="3" name="Dikey Metin Yer Tutucusu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 rtlCol="0"/>
          <a:lstStyle/>
          <a:p>
            <a:pPr lvl="0" rtl="0"/>
            <a:r>
              <a:rPr lang="tr-TR" noProof="0" smtClean="0"/>
              <a:t>Asıl metin stillerini düzenle</a:t>
            </a:r>
          </a:p>
          <a:p>
            <a:pPr lvl="1" rtl="0"/>
            <a:r>
              <a:rPr lang="tr-TR" noProof="0" smtClean="0"/>
              <a:t>İkinci düzey</a:t>
            </a:r>
          </a:p>
          <a:p>
            <a:pPr lvl="2" rtl="0"/>
            <a:r>
              <a:rPr lang="tr-TR" noProof="0" smtClean="0"/>
              <a:t>Üçüncü düzey</a:t>
            </a:r>
          </a:p>
          <a:p>
            <a:pPr lvl="3" rtl="0"/>
            <a:r>
              <a:rPr lang="tr-TR" noProof="0" smtClean="0"/>
              <a:t>Dördüncü düzey</a:t>
            </a:r>
          </a:p>
          <a:p>
            <a:pPr lvl="4" rtl="0"/>
            <a:r>
              <a:rPr lang="tr-TR" noProof="0" smtClean="0"/>
              <a:t>Beşinci düzey</a:t>
            </a:r>
            <a:endParaRPr lang="tr-TR" noProof="0" dirty="0"/>
          </a:p>
        </p:txBody>
      </p:sp>
      <p:sp>
        <p:nvSpPr>
          <p:cNvPr id="4" name="Tarih Yer Tutucusu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BECE4CF-83DD-4766-9618-D39DE5733410}" type="datetime1">
              <a:rPr lang="tr-TR" noProof="0" smtClean="0"/>
              <a:t>7.02.2025</a:t>
            </a:fld>
            <a:endParaRPr lang="tr-TR" noProof="0" dirty="0"/>
          </a:p>
        </p:txBody>
      </p:sp>
      <p:sp>
        <p:nvSpPr>
          <p:cNvPr id="5" name="Alt Bilgi Yer Tutucusu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tr-TR" noProof="0" dirty="0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tr-TR" noProof="0" smtClean="0"/>
              <a:t>‹#›</a:t>
            </a:fld>
            <a:endParaRPr lang="tr-TR" noProof="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tr-TR" noProof="0" smtClean="0"/>
              <a:t>Asıl başlık stili için tıklatın</a:t>
            </a:r>
            <a:endParaRPr lang="tr-TR" noProof="0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tr-TR" noProof="0" smtClean="0"/>
              <a:t>Asıl metin stillerini düzenle</a:t>
            </a:r>
          </a:p>
          <a:p>
            <a:pPr lvl="1" rtl="0"/>
            <a:r>
              <a:rPr lang="tr-TR" noProof="0" smtClean="0"/>
              <a:t>İkinci düzey</a:t>
            </a:r>
          </a:p>
          <a:p>
            <a:pPr lvl="2" rtl="0"/>
            <a:r>
              <a:rPr lang="tr-TR" noProof="0" smtClean="0"/>
              <a:t>Üçüncü düzey</a:t>
            </a:r>
          </a:p>
          <a:p>
            <a:pPr lvl="3" rtl="0"/>
            <a:r>
              <a:rPr lang="tr-TR" noProof="0" smtClean="0"/>
              <a:t>Dördüncü düzey</a:t>
            </a:r>
          </a:p>
          <a:p>
            <a:pPr lvl="4" rtl="0"/>
            <a:r>
              <a:rPr lang="tr-TR" noProof="0" smtClean="0"/>
              <a:t>Beşinci düzey</a:t>
            </a:r>
            <a:endParaRPr lang="tr-TR" noProof="0" dirty="0"/>
          </a:p>
        </p:txBody>
      </p:sp>
      <p:sp>
        <p:nvSpPr>
          <p:cNvPr id="4" name="Tarih Yer Tutucusu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B44AE5B-55C8-466F-8992-D1387CC34B71}" type="datetime1">
              <a:rPr lang="tr-TR" noProof="0" smtClean="0"/>
              <a:t>7.02.2025</a:t>
            </a:fld>
            <a:endParaRPr lang="tr-TR" noProof="0" dirty="0"/>
          </a:p>
        </p:txBody>
      </p:sp>
      <p:sp>
        <p:nvSpPr>
          <p:cNvPr id="5" name="Alt Bilgi Yer Tutucusu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tr-TR" noProof="0" dirty="0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tr-TR" noProof="0" smtClean="0"/>
              <a:t>‹#›</a:t>
            </a:fld>
            <a:endParaRPr lang="tr-TR" noProof="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tr-TR" noProof="0" smtClean="0"/>
              <a:t>Asıl başlık stili için tıklatın</a:t>
            </a:r>
            <a:endParaRPr lang="tr-TR" noProof="0" dirty="0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 rtlCol="0"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tr-TR" noProof="0" smtClean="0"/>
              <a:t>Asıl metin stillerini düzenle</a:t>
            </a:r>
          </a:p>
        </p:txBody>
      </p:sp>
      <p:sp>
        <p:nvSpPr>
          <p:cNvPr id="4" name="Tarih Yer Tutucusu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4A3BEF6-4673-44EF-A9AD-0692BD37927E}" type="datetime1">
              <a:rPr lang="tr-TR" noProof="0" smtClean="0"/>
              <a:t>7.02.2025</a:t>
            </a:fld>
            <a:endParaRPr lang="tr-TR" noProof="0" dirty="0"/>
          </a:p>
        </p:txBody>
      </p:sp>
      <p:sp>
        <p:nvSpPr>
          <p:cNvPr id="5" name="Alt Bilgi Yer Tutucusu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tr-TR" noProof="0" dirty="0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tr-TR" noProof="0" smtClean="0"/>
              <a:t>‹#›</a:t>
            </a:fld>
            <a:endParaRPr lang="tr-TR" noProof="0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tr-TR" noProof="0" smtClean="0"/>
              <a:t>Asıl başlık stili için tıklatın</a:t>
            </a:r>
            <a:endParaRPr lang="tr-TR" noProof="0" dirty="0"/>
          </a:p>
        </p:txBody>
      </p:sp>
      <p:sp>
        <p:nvSpPr>
          <p:cNvPr id="3" name="İçerik Yer Tutucusu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 rtlCol="0"/>
          <a:lstStyle/>
          <a:p>
            <a:pPr lvl="0" rtl="0"/>
            <a:r>
              <a:rPr lang="tr-TR" noProof="0" smtClean="0"/>
              <a:t>Asıl metin stillerini düzenle</a:t>
            </a:r>
          </a:p>
          <a:p>
            <a:pPr lvl="1" rtl="0"/>
            <a:r>
              <a:rPr lang="tr-TR" noProof="0" smtClean="0"/>
              <a:t>İkinci düzey</a:t>
            </a:r>
          </a:p>
          <a:p>
            <a:pPr lvl="2" rtl="0"/>
            <a:r>
              <a:rPr lang="tr-TR" noProof="0" smtClean="0"/>
              <a:t>Üçüncü düzey</a:t>
            </a:r>
          </a:p>
          <a:p>
            <a:pPr lvl="3" rtl="0"/>
            <a:r>
              <a:rPr lang="tr-TR" noProof="0" smtClean="0"/>
              <a:t>Dördüncü düzey</a:t>
            </a:r>
          </a:p>
          <a:p>
            <a:pPr lvl="4" rtl="0"/>
            <a:r>
              <a:rPr lang="tr-TR" noProof="0" smtClean="0"/>
              <a:t>Beşinci düzey</a:t>
            </a:r>
            <a:endParaRPr lang="tr-TR" noProof="0" dirty="0"/>
          </a:p>
        </p:txBody>
      </p:sp>
      <p:sp>
        <p:nvSpPr>
          <p:cNvPr id="4" name="İçerik Yer Tutucusu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 rtlCol="0"/>
          <a:lstStyle/>
          <a:p>
            <a:pPr lvl="0" rtl="0"/>
            <a:r>
              <a:rPr lang="tr-TR" noProof="0" smtClean="0"/>
              <a:t>Asıl metin stillerini düzenle</a:t>
            </a:r>
          </a:p>
          <a:p>
            <a:pPr lvl="1" rtl="0"/>
            <a:r>
              <a:rPr lang="tr-TR" noProof="0" smtClean="0"/>
              <a:t>İkinci düzey</a:t>
            </a:r>
          </a:p>
          <a:p>
            <a:pPr lvl="2" rtl="0"/>
            <a:r>
              <a:rPr lang="tr-TR" noProof="0" smtClean="0"/>
              <a:t>Üçüncü düzey</a:t>
            </a:r>
          </a:p>
          <a:p>
            <a:pPr lvl="3" rtl="0"/>
            <a:r>
              <a:rPr lang="tr-TR" noProof="0" smtClean="0"/>
              <a:t>Dördüncü düzey</a:t>
            </a:r>
          </a:p>
          <a:p>
            <a:pPr lvl="4" rtl="0"/>
            <a:r>
              <a:rPr lang="tr-TR" noProof="0" smtClean="0"/>
              <a:t>Beşinci düzey</a:t>
            </a:r>
            <a:endParaRPr lang="tr-TR" noProof="0" dirty="0"/>
          </a:p>
        </p:txBody>
      </p:sp>
      <p:sp>
        <p:nvSpPr>
          <p:cNvPr id="5" name="Tarih Yer Tutucusu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E6FE450-3C24-467E-AAAD-41B2C16223B6}" type="datetime1">
              <a:rPr lang="tr-TR" noProof="0" smtClean="0"/>
              <a:t>7.02.2025</a:t>
            </a:fld>
            <a:endParaRPr lang="tr-TR" noProof="0" dirty="0"/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tr-TR" noProof="0" dirty="0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tr-TR" noProof="0" smtClean="0"/>
              <a:t>‹#›</a:t>
            </a:fld>
            <a:endParaRPr lang="tr-TR" noProof="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 rtlCol="0"/>
          <a:lstStyle/>
          <a:p>
            <a:pPr rtl="0"/>
            <a:r>
              <a:rPr lang="tr-TR" noProof="0" smtClean="0"/>
              <a:t>Asıl başlık stili için tıklatın</a:t>
            </a:r>
            <a:endParaRPr lang="tr-TR" noProof="0" dirty="0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rtlCol="0"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tr-TR" noProof="0" smtClean="0"/>
              <a:t>Asıl metin stillerini düzenle</a:t>
            </a:r>
          </a:p>
        </p:txBody>
      </p:sp>
      <p:sp>
        <p:nvSpPr>
          <p:cNvPr id="4" name="İçerik Yer Tutucusu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 rtlCol="0"/>
          <a:lstStyle/>
          <a:p>
            <a:pPr lvl="0" rtl="0"/>
            <a:r>
              <a:rPr lang="tr-TR" noProof="0" smtClean="0"/>
              <a:t>Asıl metin stillerini düzenle</a:t>
            </a:r>
          </a:p>
          <a:p>
            <a:pPr lvl="1" rtl="0"/>
            <a:r>
              <a:rPr lang="tr-TR" noProof="0" smtClean="0"/>
              <a:t>İkinci düzey</a:t>
            </a:r>
          </a:p>
          <a:p>
            <a:pPr lvl="2" rtl="0"/>
            <a:r>
              <a:rPr lang="tr-TR" noProof="0" smtClean="0"/>
              <a:t>Üçüncü düzey</a:t>
            </a:r>
          </a:p>
          <a:p>
            <a:pPr lvl="3" rtl="0"/>
            <a:r>
              <a:rPr lang="tr-TR" noProof="0" smtClean="0"/>
              <a:t>Dördüncü düzey</a:t>
            </a:r>
          </a:p>
          <a:p>
            <a:pPr lvl="4" rtl="0"/>
            <a:r>
              <a:rPr lang="tr-TR" noProof="0" smtClean="0"/>
              <a:t>Beşinci düzey</a:t>
            </a:r>
            <a:endParaRPr lang="tr-TR" noProof="0" dirty="0"/>
          </a:p>
        </p:txBody>
      </p:sp>
      <p:sp>
        <p:nvSpPr>
          <p:cNvPr id="5" name="Metin Yer Tutucusu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rtlCol="0"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tr-TR" noProof="0" smtClean="0"/>
              <a:t>Asıl metin stillerini düzenle</a:t>
            </a:r>
          </a:p>
        </p:txBody>
      </p:sp>
      <p:sp>
        <p:nvSpPr>
          <p:cNvPr id="6" name="İçerik Yer Tutucusu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 rtlCol="0"/>
          <a:lstStyle/>
          <a:p>
            <a:pPr lvl="0" rtl="0"/>
            <a:r>
              <a:rPr lang="tr-TR" noProof="0" smtClean="0"/>
              <a:t>Asıl metin stillerini düzenle</a:t>
            </a:r>
          </a:p>
          <a:p>
            <a:pPr lvl="1" rtl="0"/>
            <a:r>
              <a:rPr lang="tr-TR" noProof="0" smtClean="0"/>
              <a:t>İkinci düzey</a:t>
            </a:r>
          </a:p>
          <a:p>
            <a:pPr lvl="2" rtl="0"/>
            <a:r>
              <a:rPr lang="tr-TR" noProof="0" smtClean="0"/>
              <a:t>Üçüncü düzey</a:t>
            </a:r>
          </a:p>
          <a:p>
            <a:pPr lvl="3" rtl="0"/>
            <a:r>
              <a:rPr lang="tr-TR" noProof="0" smtClean="0"/>
              <a:t>Dördüncü düzey</a:t>
            </a:r>
          </a:p>
          <a:p>
            <a:pPr lvl="4" rtl="0"/>
            <a:r>
              <a:rPr lang="tr-TR" noProof="0" smtClean="0"/>
              <a:t>Beşinci düzey</a:t>
            </a:r>
            <a:endParaRPr lang="tr-TR" noProof="0" dirty="0"/>
          </a:p>
        </p:txBody>
      </p:sp>
      <p:sp>
        <p:nvSpPr>
          <p:cNvPr id="7" name="Tarih Yer Tutucusu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8DF9B10-79D2-4361-B2A8-9F27C5DC3069}" type="datetime1">
              <a:rPr lang="tr-TR" noProof="0" smtClean="0"/>
              <a:t>7.02.2025</a:t>
            </a:fld>
            <a:endParaRPr lang="tr-TR" noProof="0" dirty="0"/>
          </a:p>
        </p:txBody>
      </p:sp>
      <p:sp>
        <p:nvSpPr>
          <p:cNvPr id="8" name="Alt Bilgi Yer Tutucusu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tr-TR" noProof="0" dirty="0"/>
          </a:p>
        </p:txBody>
      </p:sp>
      <p:sp>
        <p:nvSpPr>
          <p:cNvPr id="9" name="Slayt Numarası Yer Tutucusu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tr-TR" noProof="0" smtClean="0"/>
              <a:t>‹#›</a:t>
            </a:fld>
            <a:endParaRPr lang="tr-TR" noProof="0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tr-TR" noProof="0" smtClean="0"/>
              <a:t>Asıl başlık stili için tıklatın</a:t>
            </a:r>
            <a:endParaRPr lang="tr-TR" noProof="0" dirty="0"/>
          </a:p>
        </p:txBody>
      </p:sp>
      <p:sp>
        <p:nvSpPr>
          <p:cNvPr id="3" name="Tarih Yer Tutucusu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4AC7F0E-DF4A-466E-B5C5-A25D8ADBBFC4}" type="datetime1">
              <a:rPr lang="tr-TR" noProof="0" smtClean="0"/>
              <a:t>7.02.2025</a:t>
            </a:fld>
            <a:endParaRPr lang="tr-TR" noProof="0" dirty="0"/>
          </a:p>
        </p:txBody>
      </p:sp>
      <p:sp>
        <p:nvSpPr>
          <p:cNvPr id="4" name="Alt Bilgi Yer Tutucusu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tr-TR" noProof="0" dirty="0"/>
          </a:p>
        </p:txBody>
      </p:sp>
      <p:sp>
        <p:nvSpPr>
          <p:cNvPr id="5" name="Slayt Numarası Yer Tutucusu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tr-TR" noProof="0" smtClean="0"/>
              <a:t>‹#›</a:t>
            </a:fld>
            <a:endParaRPr lang="tr-TR" noProof="0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rih Yer Tutucusu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8D63B07-3834-4991-AA67-CB07862EFAB4}" type="datetime1">
              <a:rPr lang="tr-TR" noProof="0" smtClean="0"/>
              <a:t>7.02.2025</a:t>
            </a:fld>
            <a:endParaRPr lang="tr-TR" noProof="0" dirty="0"/>
          </a:p>
        </p:txBody>
      </p:sp>
      <p:sp>
        <p:nvSpPr>
          <p:cNvPr id="3" name="Alt Bilgi Yer Tutucusu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tr-TR" noProof="0" dirty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tr-TR" noProof="0" smtClean="0"/>
              <a:t>‹#›</a:t>
            </a:fld>
            <a:endParaRPr lang="tr-TR" noProof="0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Resim Yazı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tr-TR" noProof="0" smtClean="0"/>
              <a:t>Asıl başlık stili için tıklatın</a:t>
            </a:r>
            <a:endParaRPr lang="tr-TR" noProof="0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rtlCol="0" anchor="ctr"/>
          <a:lstStyle/>
          <a:p>
            <a:pPr lvl="0" rtl="0"/>
            <a:r>
              <a:rPr lang="tr-TR" noProof="0" smtClean="0"/>
              <a:t>Asıl metin stillerini düzenle</a:t>
            </a:r>
          </a:p>
          <a:p>
            <a:pPr lvl="1" rtl="0"/>
            <a:r>
              <a:rPr lang="tr-TR" noProof="0" smtClean="0"/>
              <a:t>İkinci düzey</a:t>
            </a:r>
          </a:p>
          <a:p>
            <a:pPr lvl="2" rtl="0"/>
            <a:r>
              <a:rPr lang="tr-TR" noProof="0" smtClean="0"/>
              <a:t>Üçüncü düzey</a:t>
            </a:r>
          </a:p>
          <a:p>
            <a:pPr lvl="3" rtl="0"/>
            <a:r>
              <a:rPr lang="tr-TR" noProof="0" smtClean="0"/>
              <a:t>Dördüncü düzey</a:t>
            </a:r>
          </a:p>
          <a:p>
            <a:pPr lvl="4" rtl="0"/>
            <a:r>
              <a:rPr lang="tr-TR" noProof="0" smtClean="0"/>
              <a:t>Beşinci düzey</a:t>
            </a:r>
            <a:endParaRPr lang="tr-TR" noProof="0" dirty="0"/>
          </a:p>
        </p:txBody>
      </p:sp>
      <p:sp>
        <p:nvSpPr>
          <p:cNvPr id="4" name="Metin Yer Tutucusu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tr-TR" noProof="0" smtClean="0"/>
              <a:t>Asıl metin stillerini düzenle</a:t>
            </a:r>
          </a:p>
        </p:txBody>
      </p:sp>
      <p:sp>
        <p:nvSpPr>
          <p:cNvPr id="5" name="Tarih Yer Tutucusu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32BFC7F-FA3B-4958-AC0C-90FD95EC1216}" type="datetime1">
              <a:rPr lang="tr-TR" noProof="0" smtClean="0"/>
              <a:t>7.02.2025</a:t>
            </a:fld>
            <a:endParaRPr lang="tr-TR" noProof="0" dirty="0"/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tr-TR" noProof="0" dirty="0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tr-TR" noProof="0" smtClean="0"/>
              <a:t>‹#›</a:t>
            </a:fld>
            <a:endParaRPr lang="tr-TR" noProof="0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Resim Yazı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tr-TR" noProof="0" smtClean="0"/>
              <a:t>Asıl başlık stili için tıklatın</a:t>
            </a:r>
            <a:endParaRPr lang="tr-TR" noProof="0" dirty="0"/>
          </a:p>
        </p:txBody>
      </p:sp>
      <p:sp>
        <p:nvSpPr>
          <p:cNvPr id="3" name="Resim Yer Tutucusu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tr-TR" noProof="0" smtClean="0"/>
              <a:t>Resim eklemek için simgeyi tıklatın</a:t>
            </a:r>
            <a:endParaRPr lang="tr-TR" noProof="0" dirty="0"/>
          </a:p>
        </p:txBody>
      </p:sp>
      <p:sp>
        <p:nvSpPr>
          <p:cNvPr id="4" name="Metin Yer Tutucusu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tr-TR" noProof="0" smtClean="0"/>
              <a:t>Asıl metin stillerini düzenle</a:t>
            </a:r>
          </a:p>
        </p:txBody>
      </p:sp>
      <p:sp>
        <p:nvSpPr>
          <p:cNvPr id="5" name="Tarih Yer Tutucusu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A3B1763-7E70-4165-A2E8-8753C58AC4BC}" type="datetime1">
              <a:rPr lang="tr-TR" noProof="0" smtClean="0"/>
              <a:t>7.02.2025</a:t>
            </a:fld>
            <a:endParaRPr lang="tr-TR" noProof="0" dirty="0"/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tr-TR" noProof="0" dirty="0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tr-TR" noProof="0" smtClean="0"/>
              <a:t>‹#›</a:t>
            </a:fld>
            <a:endParaRPr lang="tr-TR" noProof="0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Resim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Dikdörtgen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Serbest Biçi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Serbest Biçi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Serbest Biçi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Serbest Biçi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Serbest Biçi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Serbest Biçi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Serbest Biçi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Serbest Biçi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Serbest Biçi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Serbest Biçi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Satır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Serbest Biçi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Serbest Biçi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Serbest Biçi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Serbest Biçi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Dikdörtgen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Serbest Biçi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Serbest Biçi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Serbest Biçi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Serbest Biçi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Serbest Biçi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Serbest Biçi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Serbest Biçi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Serbest Biçi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Serbest Biçi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Serbest Biçi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Serbest Biçi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Serbest Biçi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Serbest Biçi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Serbest Biçi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Serbest Biçi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Serbest Biçi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Serbest Biçi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Serbest Biçi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Serbest Biçi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Dikdörtgen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Başlık Yer Tutucusu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endParaRPr lang="tr-TR" noProof="0" dirty="0"/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tr-TR" noProof="0" dirty="0"/>
              <a:t>Asıl metin stillerini düzenlemek için tıklayın</a:t>
            </a:r>
          </a:p>
          <a:p>
            <a:pPr lvl="1" rtl="0"/>
            <a:r>
              <a:rPr lang="tr-TR" noProof="0" dirty="0"/>
              <a:t>İkinci düzey</a:t>
            </a:r>
          </a:p>
          <a:p>
            <a:pPr lvl="2" rtl="0"/>
            <a:r>
              <a:rPr lang="tr-TR" noProof="0" dirty="0"/>
              <a:t>Üçüncü düzey</a:t>
            </a:r>
          </a:p>
          <a:p>
            <a:pPr lvl="3" rtl="0"/>
            <a:r>
              <a:rPr lang="tr-TR" noProof="0" dirty="0"/>
              <a:t>Dördüncü düzey</a:t>
            </a:r>
          </a:p>
          <a:p>
            <a:pPr lvl="4" rtl="0"/>
            <a:r>
              <a:rPr lang="tr-TR" noProof="0" dirty="0"/>
              <a:t>Beşinci düzey</a:t>
            </a:r>
          </a:p>
        </p:txBody>
      </p:sp>
      <p:sp>
        <p:nvSpPr>
          <p:cNvPr id="4" name="Tarih Yer Tutucusu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801C5574-8160-43DA-A4FE-17962FE2B77D}" type="datetime1">
              <a:rPr lang="tr-TR" noProof="0" smtClean="0"/>
              <a:t>7.02.2025</a:t>
            </a:fld>
            <a:endParaRPr lang="tr-TR" noProof="0" dirty="0"/>
          </a:p>
        </p:txBody>
      </p:sp>
      <p:sp>
        <p:nvSpPr>
          <p:cNvPr id="5" name="Alt Bilgi Yer Tutucusu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tr-TR" noProof="0" dirty="0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6D22F896-40B5-4ADD-8801-0D06FADFA095}" type="slidenum">
              <a:rPr lang="tr-TR" noProof="0" smtClean="0"/>
              <a:pPr/>
              <a:t>‹#›</a:t>
            </a:fld>
            <a:endParaRPr lang="tr-TR" noProof="0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up 76">
            <a:extLst>
              <a:ext uri="{FF2B5EF4-FFF2-40B4-BE49-F238E27FC236}">
                <a16:creationId xmlns:a16="http://schemas.microsoft.com/office/drawing/2014/main" id="{AD579530-1077-46B3-BD5C-81BB270A1D5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8" name="Dikdörtgen 77">
              <a:extLst>
                <a:ext uri="{FF2B5EF4-FFF2-40B4-BE49-F238E27FC236}">
                  <a16:creationId xmlns:a16="http://schemas.microsoft.com/office/drawing/2014/main" id="{ACBB106A-B366-4349-B59F-E8FBDADD82A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tr-TR" dirty="0"/>
            </a:p>
          </p:txBody>
        </p:sp>
        <p:pic>
          <p:nvPicPr>
            <p:cNvPr id="79" name="Resim 2">
              <a:extLst>
                <a:ext uri="{FF2B5EF4-FFF2-40B4-BE49-F238E27FC236}">
                  <a16:creationId xmlns:a16="http://schemas.microsoft.com/office/drawing/2014/main" id="{113FC03B-24E4-4A3F-9626-CC7F6356BC9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6="http://schemas.microsoft.com/office/drawing/2014/main"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Resim 4" descr="bir devre kartının yakından görüntüsü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30000"/>
          </a:blip>
          <a:srcRect t="6504" b="9202"/>
          <a:stretch/>
        </p:blipFill>
        <p:spPr>
          <a:xfrm>
            <a:off x="-2" y="10"/>
            <a:ext cx="12188389" cy="6857990"/>
          </a:xfrm>
          <a:prstGeom prst="rect">
            <a:avLst/>
          </a:prstGeom>
        </p:spPr>
      </p:pic>
      <p:grpSp>
        <p:nvGrpSpPr>
          <p:cNvPr id="81" name="Grup 80">
            <a:extLst>
              <a:ext uri="{FF2B5EF4-FFF2-40B4-BE49-F238E27FC236}">
                <a16:creationId xmlns:a16="http://schemas.microsoft.com/office/drawing/2014/main" id="{83F79A5F-63B5-4802-B39B-BF0F89DDDA1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82" name="Yuvarlatılmış Çapraz Köşeli Dikdörtgen 7">
              <a:extLst>
                <a:ext uri="{FF2B5EF4-FFF2-40B4-BE49-F238E27FC236}">
                  <a16:creationId xmlns:a16="http://schemas.microsoft.com/office/drawing/2014/main" id="{00D14BF7-A799-4EDA-8C19-CED0B8EC523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tr-TR" dirty="0"/>
            </a:p>
          </p:txBody>
        </p:sp>
        <p:grpSp>
          <p:nvGrpSpPr>
            <p:cNvPr id="83" name="Grup 82">
              <a:extLst>
                <a:ext uri="{FF2B5EF4-FFF2-40B4-BE49-F238E27FC236}">
                  <a16:creationId xmlns:a16="http://schemas.microsoft.com/office/drawing/2014/main" id="{AF292344-73C8-4E53-85C0-8CDB23EB53B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84" name="Serbest Biçim 32">
                <a:extLst>
                  <a:ext uri="{FF2B5EF4-FFF2-40B4-BE49-F238E27FC236}">
                    <a16:creationId xmlns:a16="http://schemas.microsoft.com/office/drawing/2014/main" id="{4781E776-A0A7-4FB6-958B-8389BBA5697D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5" name="Serbest Biçim 33">
                <a:extLst>
                  <a:ext uri="{FF2B5EF4-FFF2-40B4-BE49-F238E27FC236}">
                    <a16:creationId xmlns:a16="http://schemas.microsoft.com/office/drawing/2014/main" id="{0F004D56-F177-45BC-8965-B72DB88A0859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6" name="Serbest Biçim 34">
                <a:extLst>
                  <a:ext uri="{FF2B5EF4-FFF2-40B4-BE49-F238E27FC236}">
                    <a16:creationId xmlns:a16="http://schemas.microsoft.com/office/drawing/2014/main" id="{5F2F1F83-817B-4678-B0AE-8FFDC49FC825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7" name="Serbest Biçim 37">
                <a:extLst>
                  <a:ext uri="{FF2B5EF4-FFF2-40B4-BE49-F238E27FC236}">
                    <a16:creationId xmlns:a16="http://schemas.microsoft.com/office/drawing/2014/main" id="{F908EB47-32F4-4E82-BF56-FD25BB074747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8" name="Serbest Biçim 35">
                <a:extLst>
                  <a:ext uri="{FF2B5EF4-FFF2-40B4-BE49-F238E27FC236}">
                    <a16:creationId xmlns:a16="http://schemas.microsoft.com/office/drawing/2014/main" id="{0966000D-B975-4E8A-9BF2-EACF2164050E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9" name="Serbest Biçim 36">
                <a:extLst>
                  <a:ext uri="{FF2B5EF4-FFF2-40B4-BE49-F238E27FC236}">
                    <a16:creationId xmlns:a16="http://schemas.microsoft.com/office/drawing/2014/main" id="{A9554499-6796-4AEE-B012-34A5B9A585A6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0" name="Serbest Biçim 38">
                <a:extLst>
                  <a:ext uri="{FF2B5EF4-FFF2-40B4-BE49-F238E27FC236}">
                    <a16:creationId xmlns:a16="http://schemas.microsoft.com/office/drawing/2014/main" id="{9DD40864-34BD-491F-B591-180E7B32C121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1" name="Serbest Form 39">
                <a:extLst>
                  <a:ext uri="{FF2B5EF4-FFF2-40B4-BE49-F238E27FC236}">
                    <a16:creationId xmlns:a16="http://schemas.microsoft.com/office/drawing/2014/main" id="{2623F54C-4373-4D30-90DB-3129BDDF54AC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2" name="Serbest Biçim 40">
                <a:extLst>
                  <a:ext uri="{FF2B5EF4-FFF2-40B4-BE49-F238E27FC236}">
                    <a16:creationId xmlns:a16="http://schemas.microsoft.com/office/drawing/2014/main" id="{1FF42884-D4B2-462F-9FA7-4FA892532245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3" name="Dikdörtgen 41">
                <a:extLst>
                  <a:ext uri="{FF2B5EF4-FFF2-40B4-BE49-F238E27FC236}">
                    <a16:creationId xmlns:a16="http://schemas.microsoft.com/office/drawing/2014/main" id="{27F4D4BA-37F5-4D54-BDFF-733F621D5DB0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4" name="Serbest Biçim 32">
                <a:extLst>
                  <a:ext uri="{FF2B5EF4-FFF2-40B4-BE49-F238E27FC236}">
                    <a16:creationId xmlns:a16="http://schemas.microsoft.com/office/drawing/2014/main" id="{29E4A0E5-0441-4563-A947-12A5781105E7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5" name="Serbest Biçim 33">
                <a:extLst>
                  <a:ext uri="{FF2B5EF4-FFF2-40B4-BE49-F238E27FC236}">
                    <a16:creationId xmlns:a16="http://schemas.microsoft.com/office/drawing/2014/main" id="{4A8D89B4-AD1B-410A-870B-1042E075A04E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6" name="Serbest Biçim 34">
                <a:extLst>
                  <a:ext uri="{FF2B5EF4-FFF2-40B4-BE49-F238E27FC236}">
                    <a16:creationId xmlns:a16="http://schemas.microsoft.com/office/drawing/2014/main" id="{DFC54570-9F45-44E6-AC94-4B3192D44B28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7" name="Serbest Biçim 37">
                <a:extLst>
                  <a:ext uri="{FF2B5EF4-FFF2-40B4-BE49-F238E27FC236}">
                    <a16:creationId xmlns:a16="http://schemas.microsoft.com/office/drawing/2014/main" id="{A976F76C-4BBB-4CD4-9270-5E4E8802BF70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8" name="Serbest Biçim 35">
                <a:extLst>
                  <a:ext uri="{FF2B5EF4-FFF2-40B4-BE49-F238E27FC236}">
                    <a16:creationId xmlns:a16="http://schemas.microsoft.com/office/drawing/2014/main" id="{06081E5F-35E2-4E9E-A0DA-9E2F769C4CE3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9" name="Serbest Biçim 36">
                <a:extLst>
                  <a:ext uri="{FF2B5EF4-FFF2-40B4-BE49-F238E27FC236}">
                    <a16:creationId xmlns:a16="http://schemas.microsoft.com/office/drawing/2014/main" id="{7B7B4F78-1391-433D-AAE5-0FA8B8EE1817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0" name="Serbest Biçim 38">
                <a:extLst>
                  <a:ext uri="{FF2B5EF4-FFF2-40B4-BE49-F238E27FC236}">
                    <a16:creationId xmlns:a16="http://schemas.microsoft.com/office/drawing/2014/main" id="{EF63F42B-29ED-4285-99D1-5FA657DA929D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1" name="Serbest Biçim 39">
                <a:extLst>
                  <a:ext uri="{FF2B5EF4-FFF2-40B4-BE49-F238E27FC236}">
                    <a16:creationId xmlns:a16="http://schemas.microsoft.com/office/drawing/2014/main" id="{EB7A6053-A7CF-4785-B396-6F70D6EBE9BA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2" name="Serbest Biçim 40">
                <a:extLst>
                  <a:ext uri="{FF2B5EF4-FFF2-40B4-BE49-F238E27FC236}">
                    <a16:creationId xmlns:a16="http://schemas.microsoft.com/office/drawing/2014/main" id="{E6337518-A10D-47A5-BD86-6D1F3FAF3C99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3" name="Dikdörtgen 41">
                <a:extLst>
                  <a:ext uri="{FF2B5EF4-FFF2-40B4-BE49-F238E27FC236}">
                    <a16:creationId xmlns:a16="http://schemas.microsoft.com/office/drawing/2014/main" id="{7591C37F-6498-4992-992D-D413A84752D3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2" name="Başlık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81551" y="1701008"/>
            <a:ext cx="6858000" cy="1289576"/>
          </a:xfrm>
        </p:spPr>
        <p:txBody>
          <a:bodyPr rtlCol="0">
            <a:normAutofit/>
          </a:bodyPr>
          <a:lstStyle/>
          <a:p>
            <a:pPr algn="ctr"/>
            <a:r>
              <a:rPr lang="tr-TR" dirty="0" smtClean="0"/>
              <a:t>İşyeri eğitim sunumu</a:t>
            </a:r>
            <a:endParaRPr lang="tr-TR" dirty="0"/>
          </a:p>
        </p:txBody>
      </p:sp>
      <p:sp>
        <p:nvSpPr>
          <p:cNvPr id="32" name="Alt Başlık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90401" y="2946135"/>
            <a:ext cx="6857999" cy="1635650"/>
          </a:xfrm>
        </p:spPr>
        <p:txBody>
          <a:bodyPr rtlCol="0">
            <a:normAutofit fontScale="92500" lnSpcReduction="20000"/>
          </a:bodyPr>
          <a:lstStyle/>
          <a:p>
            <a:pPr algn="ctr" rtl="0"/>
            <a:r>
              <a:rPr lang="tr-TR" dirty="0" smtClean="0"/>
              <a:t>Hazırlayan : Levent </a:t>
            </a:r>
            <a:r>
              <a:rPr lang="tr-TR" dirty="0" err="1" smtClean="0"/>
              <a:t>Elçiçek</a:t>
            </a:r>
            <a:endParaRPr lang="tr-TR" dirty="0" smtClean="0"/>
          </a:p>
          <a:p>
            <a:pPr algn="ctr" rtl="0"/>
            <a:r>
              <a:rPr lang="tr-TR" dirty="0" smtClean="0"/>
              <a:t>Numara : 210541043</a:t>
            </a:r>
          </a:p>
          <a:p>
            <a:pPr algn="ctr" rtl="0"/>
            <a:r>
              <a:rPr lang="tr-TR" dirty="0" smtClean="0"/>
              <a:t>Staj yapılan firma : İNOSENS </a:t>
            </a:r>
          </a:p>
          <a:p>
            <a:pPr algn="ctr" rtl="0"/>
            <a:r>
              <a:rPr lang="tr-TR" dirty="0" smtClean="0"/>
              <a:t>Staj YAPILAN ALAN : DERİN ÖĞRENME VE  YAPAY ZEKA</a:t>
            </a:r>
          </a:p>
          <a:p>
            <a:pPr algn="ctr" rtl="0"/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337192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İçerik Yer Tutucusu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3235" y="2326511"/>
            <a:ext cx="5258765" cy="3005302"/>
          </a:xfrm>
        </p:spPr>
      </p:pic>
      <p:sp>
        <p:nvSpPr>
          <p:cNvPr id="4" name="Unvan 1"/>
          <p:cNvSpPr>
            <a:spLocks noGrp="1"/>
          </p:cNvSpPr>
          <p:nvPr>
            <p:ph type="title"/>
          </p:nvPr>
        </p:nvSpPr>
        <p:spPr>
          <a:xfrm>
            <a:off x="2460927" y="514346"/>
            <a:ext cx="5930719" cy="1478570"/>
          </a:xfrm>
        </p:spPr>
        <p:txBody>
          <a:bodyPr>
            <a:normAutofit/>
          </a:bodyPr>
          <a:lstStyle/>
          <a:p>
            <a:r>
              <a:rPr lang="tr-TR" sz="3200" dirty="0" err="1" smtClean="0"/>
              <a:t>Audio</a:t>
            </a:r>
            <a:r>
              <a:rPr lang="tr-TR" sz="3200" dirty="0" smtClean="0"/>
              <a:t> </a:t>
            </a:r>
            <a:r>
              <a:rPr lang="tr-TR" sz="3200" dirty="0" err="1" smtClean="0"/>
              <a:t>Classification</a:t>
            </a:r>
            <a:r>
              <a:rPr lang="tr-TR" sz="3200" dirty="0" smtClean="0"/>
              <a:t> </a:t>
            </a:r>
            <a:r>
              <a:rPr lang="tr-TR" sz="3200" dirty="0" err="1" smtClean="0"/>
              <a:t>modal</a:t>
            </a:r>
            <a:endParaRPr lang="tr-TR" sz="3200" dirty="0"/>
          </a:p>
        </p:txBody>
      </p:sp>
      <p:sp>
        <p:nvSpPr>
          <p:cNvPr id="2" name="Dikdörtgen 1"/>
          <p:cNvSpPr/>
          <p:nvPr/>
        </p:nvSpPr>
        <p:spPr>
          <a:xfrm>
            <a:off x="682870" y="2422172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tr-TR" b="1" dirty="0" err="1"/>
              <a:t>Audio</a:t>
            </a:r>
            <a:r>
              <a:rPr lang="tr-TR" b="1" dirty="0"/>
              <a:t> </a:t>
            </a:r>
            <a:r>
              <a:rPr lang="tr-TR" b="1" dirty="0" err="1"/>
              <a:t>Classification</a:t>
            </a:r>
            <a:r>
              <a:rPr lang="tr-TR" b="1" dirty="0"/>
              <a:t> (Ses Sınıflandırması)</a:t>
            </a:r>
            <a:r>
              <a:rPr lang="tr-TR" dirty="0"/>
              <a:t>, ses verilerini analiz ederek belirli bir sınıfa veya kategoriye atama işlemidir. Bu, yapay zeka ve makine öğrenimi tekniklerini kullanarak gerçekleştirilir ve farklı uygulama alanlarında yaygın olarak kullanılır.</a:t>
            </a:r>
          </a:p>
        </p:txBody>
      </p:sp>
    </p:spTree>
    <p:extLst>
      <p:ext uri="{BB962C8B-B14F-4D97-AF65-F5344CB8AC3E}">
        <p14:creationId xmlns:p14="http://schemas.microsoft.com/office/powerpoint/2010/main" val="1509316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ikdörtgen 3"/>
          <p:cNvSpPr/>
          <p:nvPr/>
        </p:nvSpPr>
        <p:spPr>
          <a:xfrm>
            <a:off x="2030037" y="2319211"/>
            <a:ext cx="28409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400" dirty="0" smtClean="0"/>
              <a:t>Kullanılan Teknolojiler</a:t>
            </a:r>
            <a:endParaRPr lang="tr-TR" sz="2400" dirty="0"/>
          </a:p>
        </p:txBody>
      </p:sp>
      <p:sp>
        <p:nvSpPr>
          <p:cNvPr id="5" name="İçerik Yer Tutucusu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30654" y="3033671"/>
            <a:ext cx="1650037" cy="2997851"/>
          </a:xfrm>
        </p:spPr>
        <p:txBody>
          <a:bodyPr rtlCol="0">
            <a:normAutofit fontScale="85000" lnSpcReduction="20000"/>
          </a:bodyPr>
          <a:lstStyle/>
          <a:p>
            <a:pPr rtl="0">
              <a:lnSpc>
                <a:spcPct val="110000"/>
              </a:lnSpc>
            </a:pPr>
            <a:r>
              <a:rPr lang="tr-TR" sz="1600" dirty="0" err="1" smtClean="0"/>
              <a:t>Pandas</a:t>
            </a:r>
            <a:endParaRPr lang="tr-TR" sz="1600" dirty="0" smtClean="0"/>
          </a:p>
          <a:p>
            <a:pPr rtl="0">
              <a:lnSpc>
                <a:spcPct val="110000"/>
              </a:lnSpc>
            </a:pPr>
            <a:r>
              <a:rPr lang="tr-TR" sz="1600" dirty="0" err="1" smtClean="0"/>
              <a:t>Numpy</a:t>
            </a:r>
            <a:endParaRPr lang="tr-TR" sz="1600" dirty="0" smtClean="0"/>
          </a:p>
          <a:p>
            <a:pPr rtl="0">
              <a:lnSpc>
                <a:spcPct val="110000"/>
              </a:lnSpc>
            </a:pPr>
            <a:r>
              <a:rPr lang="tr-TR" sz="1600" dirty="0" err="1" smtClean="0"/>
              <a:t>Matplotlib</a:t>
            </a:r>
            <a:endParaRPr lang="tr-TR" sz="1600" dirty="0" smtClean="0"/>
          </a:p>
          <a:p>
            <a:pPr rtl="0">
              <a:lnSpc>
                <a:spcPct val="110000"/>
              </a:lnSpc>
            </a:pPr>
            <a:r>
              <a:rPr lang="tr-TR" sz="1600" dirty="0" err="1" smtClean="0"/>
              <a:t>Seaborn</a:t>
            </a:r>
            <a:endParaRPr lang="tr-TR" sz="1600" dirty="0" smtClean="0"/>
          </a:p>
          <a:p>
            <a:pPr rtl="0">
              <a:lnSpc>
                <a:spcPct val="110000"/>
              </a:lnSpc>
            </a:pPr>
            <a:r>
              <a:rPr lang="tr-TR" sz="1600" dirty="0" err="1" smtClean="0"/>
              <a:t>Keras</a:t>
            </a:r>
            <a:endParaRPr lang="tr-TR" sz="1600" dirty="0" smtClean="0"/>
          </a:p>
          <a:p>
            <a:pPr rtl="0">
              <a:lnSpc>
                <a:spcPct val="110000"/>
              </a:lnSpc>
            </a:pPr>
            <a:r>
              <a:rPr lang="tr-TR" sz="1600" dirty="0" err="1" smtClean="0"/>
              <a:t>Tensorflow</a:t>
            </a:r>
            <a:endParaRPr lang="tr-TR" sz="1600" dirty="0" smtClean="0"/>
          </a:p>
          <a:p>
            <a:pPr rtl="0">
              <a:lnSpc>
                <a:spcPct val="110000"/>
              </a:lnSpc>
            </a:pPr>
            <a:r>
              <a:rPr lang="tr-TR" sz="1600" dirty="0" err="1" smtClean="0"/>
              <a:t>OpenCV</a:t>
            </a:r>
            <a:endParaRPr lang="tr-TR" sz="1600" dirty="0" smtClean="0"/>
          </a:p>
          <a:p>
            <a:pPr rtl="0">
              <a:lnSpc>
                <a:spcPct val="110000"/>
              </a:lnSpc>
            </a:pPr>
            <a:r>
              <a:rPr lang="tr-TR" sz="1600" dirty="0" err="1" smtClean="0"/>
              <a:t>Librosa</a:t>
            </a:r>
            <a:endParaRPr lang="tr-TR" sz="1600" dirty="0" smtClean="0"/>
          </a:p>
          <a:p>
            <a:pPr rtl="0">
              <a:lnSpc>
                <a:spcPct val="110000"/>
              </a:lnSpc>
            </a:pPr>
            <a:r>
              <a:rPr lang="tr-TR" sz="1600" dirty="0" err="1" smtClean="0"/>
              <a:t>glob</a:t>
            </a:r>
            <a:endParaRPr lang="tr-TR" sz="1600" dirty="0" smtClean="0"/>
          </a:p>
          <a:p>
            <a:pPr rtl="0">
              <a:lnSpc>
                <a:spcPct val="110000"/>
              </a:lnSpc>
            </a:pPr>
            <a:endParaRPr lang="tr-TR" sz="1600" dirty="0" smtClean="0"/>
          </a:p>
          <a:p>
            <a:pPr rtl="0">
              <a:lnSpc>
                <a:spcPct val="110000"/>
              </a:lnSpc>
            </a:pPr>
            <a:endParaRPr lang="tr-TR" sz="1600" dirty="0" smtClean="0"/>
          </a:p>
        </p:txBody>
      </p:sp>
      <p:sp>
        <p:nvSpPr>
          <p:cNvPr id="7" name="Dikdörtgen 6"/>
          <p:cNvSpPr/>
          <p:nvPr/>
        </p:nvSpPr>
        <p:spPr>
          <a:xfrm>
            <a:off x="6039333" y="2319211"/>
            <a:ext cx="316133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400" dirty="0" smtClean="0"/>
              <a:t>Kullanılan </a:t>
            </a:r>
            <a:r>
              <a:rPr lang="tr-TR" sz="2400" dirty="0" err="1" smtClean="0"/>
              <a:t>Verisetleri</a:t>
            </a:r>
            <a:endParaRPr lang="tr-TR" sz="2400" dirty="0"/>
          </a:p>
        </p:txBody>
      </p:sp>
      <p:sp>
        <p:nvSpPr>
          <p:cNvPr id="8" name="Dikdörtgen 7"/>
          <p:cNvSpPr/>
          <p:nvPr/>
        </p:nvSpPr>
        <p:spPr>
          <a:xfrm>
            <a:off x="5948857" y="3031641"/>
            <a:ext cx="1600887" cy="7017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10000"/>
              </a:lnSpc>
            </a:pPr>
            <a:r>
              <a:rPr lang="tr-TR" dirty="0" smtClean="0"/>
              <a:t> SAVEE </a:t>
            </a:r>
            <a:r>
              <a:rPr lang="tr-TR" dirty="0" err="1" smtClean="0"/>
              <a:t>Dataset</a:t>
            </a:r>
            <a:endParaRPr lang="tr-TR" dirty="0" smtClean="0"/>
          </a:p>
          <a:p>
            <a:pPr>
              <a:lnSpc>
                <a:spcPct val="110000"/>
              </a:lnSpc>
            </a:pPr>
            <a:endParaRPr lang="tr-TR" dirty="0"/>
          </a:p>
        </p:txBody>
      </p:sp>
      <p:sp>
        <p:nvSpPr>
          <p:cNvPr id="13" name="Dikdörtgen 12"/>
          <p:cNvSpPr/>
          <p:nvPr/>
        </p:nvSpPr>
        <p:spPr>
          <a:xfrm>
            <a:off x="6039333" y="4401443"/>
            <a:ext cx="1374864" cy="3970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10000"/>
              </a:lnSpc>
            </a:pPr>
            <a:r>
              <a:rPr lang="tr-TR" dirty="0" smtClean="0"/>
              <a:t> </a:t>
            </a:r>
            <a:r>
              <a:rPr lang="tr-TR" dirty="0" err="1" smtClean="0"/>
              <a:t>Tess</a:t>
            </a:r>
            <a:r>
              <a:rPr lang="tr-TR" dirty="0" smtClean="0"/>
              <a:t> </a:t>
            </a:r>
            <a:r>
              <a:rPr lang="tr-TR" dirty="0" err="1" smtClean="0"/>
              <a:t>Dataset</a:t>
            </a:r>
            <a:endParaRPr lang="tr-TR" dirty="0"/>
          </a:p>
        </p:txBody>
      </p:sp>
      <p:sp>
        <p:nvSpPr>
          <p:cNvPr id="14" name="Dikdörtgen 13"/>
          <p:cNvSpPr/>
          <p:nvPr/>
        </p:nvSpPr>
        <p:spPr>
          <a:xfrm>
            <a:off x="5983105" y="3518026"/>
            <a:ext cx="1748171" cy="3970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10000"/>
              </a:lnSpc>
            </a:pPr>
            <a:r>
              <a:rPr lang="tr-TR" dirty="0" smtClean="0"/>
              <a:t> </a:t>
            </a:r>
            <a:r>
              <a:rPr lang="tr-TR" dirty="0" err="1" smtClean="0"/>
              <a:t>Ravdess</a:t>
            </a:r>
            <a:r>
              <a:rPr lang="tr-TR" dirty="0" smtClean="0"/>
              <a:t> </a:t>
            </a:r>
            <a:r>
              <a:rPr lang="tr-TR" dirty="0" err="1" smtClean="0"/>
              <a:t>Dataset</a:t>
            </a:r>
            <a:endParaRPr lang="tr-TR" dirty="0"/>
          </a:p>
        </p:txBody>
      </p:sp>
      <p:sp>
        <p:nvSpPr>
          <p:cNvPr id="15" name="Dikdörtgen 14"/>
          <p:cNvSpPr/>
          <p:nvPr/>
        </p:nvSpPr>
        <p:spPr>
          <a:xfrm>
            <a:off x="6010465" y="3961809"/>
            <a:ext cx="1912703" cy="3970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10000"/>
              </a:lnSpc>
            </a:pPr>
            <a:r>
              <a:rPr lang="tr-TR" dirty="0" smtClean="0"/>
              <a:t> CREMA-D </a:t>
            </a:r>
            <a:r>
              <a:rPr lang="tr-TR" dirty="0" err="1" smtClean="0"/>
              <a:t>Dataset</a:t>
            </a:r>
            <a:endParaRPr lang="tr-TR" dirty="0"/>
          </a:p>
        </p:txBody>
      </p:sp>
      <p:sp>
        <p:nvSpPr>
          <p:cNvPr id="16" name="Dikdörtgen 15"/>
          <p:cNvSpPr/>
          <p:nvPr/>
        </p:nvSpPr>
        <p:spPr>
          <a:xfrm>
            <a:off x="6039333" y="4951824"/>
            <a:ext cx="1989647" cy="38010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10000"/>
              </a:lnSpc>
            </a:pPr>
            <a:r>
              <a:rPr lang="tr-TR" dirty="0" smtClean="0"/>
              <a:t> IEMOCAP </a:t>
            </a:r>
            <a:r>
              <a:rPr lang="tr-TR" dirty="0" err="1" smtClean="0"/>
              <a:t>Dataset</a:t>
            </a:r>
            <a:r>
              <a:rPr lang="tr-TR" dirty="0" smtClean="0"/>
              <a:t> </a:t>
            </a:r>
            <a:endParaRPr lang="tr-TR" dirty="0"/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7908" y="189401"/>
            <a:ext cx="2167967" cy="2167967"/>
          </a:xfrm>
          <a:prstGeom prst="rect">
            <a:avLst/>
          </a:prstGeom>
        </p:spPr>
      </p:pic>
      <p:pic>
        <p:nvPicPr>
          <p:cNvPr id="3" name="Resi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265" y="771306"/>
            <a:ext cx="2776883" cy="1110753"/>
          </a:xfrm>
          <a:prstGeom prst="rect">
            <a:avLst/>
          </a:prstGeom>
        </p:spPr>
      </p:pic>
      <p:pic>
        <p:nvPicPr>
          <p:cNvPr id="6" name="Resim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9459" y="79557"/>
            <a:ext cx="2442542" cy="2442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915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4174760" y="929178"/>
            <a:ext cx="3500925" cy="1478570"/>
          </a:xfrm>
        </p:spPr>
        <p:txBody>
          <a:bodyPr>
            <a:normAutofit/>
          </a:bodyPr>
          <a:lstStyle/>
          <a:p>
            <a:r>
              <a:rPr lang="tr-TR" sz="2400" dirty="0" smtClean="0"/>
              <a:t>Data </a:t>
            </a:r>
            <a:r>
              <a:rPr lang="tr-TR" sz="2400" dirty="0" err="1" smtClean="0"/>
              <a:t>processing</a:t>
            </a:r>
            <a:endParaRPr lang="tr-TR" sz="2400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1286998" y="2193606"/>
            <a:ext cx="11318240" cy="3541714"/>
          </a:xfrm>
        </p:spPr>
        <p:txBody>
          <a:bodyPr>
            <a:normAutofit/>
          </a:bodyPr>
          <a:lstStyle/>
          <a:p>
            <a:r>
              <a:rPr lang="tr-TR" sz="1800" dirty="0" err="1" smtClean="0"/>
              <a:t>Verisetleriayrı</a:t>
            </a:r>
            <a:r>
              <a:rPr lang="tr-TR" sz="1800" dirty="0" smtClean="0"/>
              <a:t> bir şekilde  indirilip </a:t>
            </a:r>
            <a:r>
              <a:rPr lang="tr-TR" sz="1800" dirty="0" err="1" smtClean="0"/>
              <a:t>path</a:t>
            </a:r>
            <a:r>
              <a:rPr lang="tr-TR" sz="1800" dirty="0" smtClean="0"/>
              <a:t> ve </a:t>
            </a:r>
            <a:r>
              <a:rPr lang="tr-TR" sz="1800" dirty="0" err="1" smtClean="0"/>
              <a:t>label</a:t>
            </a:r>
            <a:r>
              <a:rPr lang="tr-TR" sz="1800" dirty="0" smtClean="0"/>
              <a:t> olacak şekilde </a:t>
            </a:r>
            <a:r>
              <a:rPr lang="tr-TR" sz="1800" dirty="0" err="1" smtClean="0"/>
              <a:t>DataFrame</a:t>
            </a:r>
            <a:r>
              <a:rPr lang="tr-TR" sz="1800" dirty="0" smtClean="0"/>
              <a:t> formatında kaydedildi.</a:t>
            </a:r>
          </a:p>
          <a:p>
            <a:r>
              <a:rPr lang="tr-TR" sz="1800" dirty="0" smtClean="0"/>
              <a:t>Kullanılacak olan </a:t>
            </a:r>
            <a:r>
              <a:rPr lang="tr-TR" sz="1800" dirty="0" err="1" smtClean="0"/>
              <a:t>classlar</a:t>
            </a:r>
            <a:r>
              <a:rPr lang="tr-TR" sz="1800" dirty="0" smtClean="0"/>
              <a:t>( </a:t>
            </a:r>
            <a:r>
              <a:rPr lang="tr-TR" sz="1800" dirty="0" err="1" smtClean="0"/>
              <a:t>angry</a:t>
            </a:r>
            <a:r>
              <a:rPr lang="tr-TR" sz="1800" dirty="0" smtClean="0"/>
              <a:t>, </a:t>
            </a:r>
            <a:r>
              <a:rPr lang="tr-TR" sz="1800" dirty="0" err="1" smtClean="0"/>
              <a:t>happy</a:t>
            </a:r>
            <a:r>
              <a:rPr lang="tr-TR" sz="1800" dirty="0" smtClean="0"/>
              <a:t>, </a:t>
            </a:r>
            <a:r>
              <a:rPr lang="tr-TR" sz="1800" dirty="0" err="1" smtClean="0"/>
              <a:t>neutral</a:t>
            </a:r>
            <a:r>
              <a:rPr lang="tr-TR" sz="1800" dirty="0" smtClean="0"/>
              <a:t>, </a:t>
            </a:r>
            <a:r>
              <a:rPr lang="tr-TR" sz="1800" dirty="0" err="1" smtClean="0"/>
              <a:t>sad</a:t>
            </a:r>
            <a:r>
              <a:rPr lang="tr-TR" sz="1800" dirty="0" smtClean="0"/>
              <a:t>, </a:t>
            </a:r>
            <a:r>
              <a:rPr lang="tr-TR" sz="1800" dirty="0" err="1" smtClean="0"/>
              <a:t>surprise</a:t>
            </a:r>
            <a:r>
              <a:rPr lang="tr-TR" sz="1800" dirty="0" smtClean="0"/>
              <a:t> )  düzenlendi ve dışında kalan diğer </a:t>
            </a:r>
            <a:r>
              <a:rPr lang="tr-TR" sz="1800" dirty="0" err="1" smtClean="0"/>
              <a:t>classlar</a:t>
            </a:r>
            <a:r>
              <a:rPr lang="tr-TR" sz="1800" dirty="0" smtClean="0"/>
              <a:t> silindi.</a:t>
            </a:r>
          </a:p>
          <a:p>
            <a:r>
              <a:rPr lang="tr-TR" sz="1800" dirty="0" err="1" smtClean="0"/>
              <a:t>DataFrame</a:t>
            </a:r>
            <a:r>
              <a:rPr lang="tr-TR" sz="1800" dirty="0" smtClean="0"/>
              <a:t> formatındaki tüm </a:t>
            </a:r>
            <a:r>
              <a:rPr lang="tr-TR" sz="1800" dirty="0" err="1" smtClean="0"/>
              <a:t>datasetler</a:t>
            </a:r>
            <a:r>
              <a:rPr lang="tr-TR" sz="1800" dirty="0" smtClean="0"/>
              <a:t> </a:t>
            </a:r>
            <a:r>
              <a:rPr lang="tr-TR" sz="1800" dirty="0" err="1" smtClean="0"/>
              <a:t>concat</a:t>
            </a:r>
            <a:r>
              <a:rPr lang="tr-TR" sz="1800" dirty="0" smtClean="0"/>
              <a:t> ile tek bir </a:t>
            </a:r>
            <a:r>
              <a:rPr lang="tr-TR" sz="1800" dirty="0" err="1" smtClean="0"/>
              <a:t>DataFrame</a:t>
            </a:r>
            <a:r>
              <a:rPr lang="tr-TR" sz="1800" dirty="0" smtClean="0"/>
              <a:t>’ e eklendi. </a:t>
            </a:r>
          </a:p>
          <a:p>
            <a:r>
              <a:rPr lang="tr-TR" sz="1800" dirty="0" err="1" smtClean="0"/>
              <a:t>Audio</a:t>
            </a:r>
            <a:r>
              <a:rPr lang="tr-TR" sz="1800" dirty="0" smtClean="0"/>
              <a:t> verileri </a:t>
            </a:r>
            <a:r>
              <a:rPr lang="tr-TR" sz="1800" dirty="0" err="1" smtClean="0"/>
              <a:t>librosa</a:t>
            </a:r>
            <a:r>
              <a:rPr lang="tr-TR" sz="1800" dirty="0" smtClean="0"/>
              <a:t> ile </a:t>
            </a:r>
            <a:r>
              <a:rPr lang="tr-TR" sz="1800" dirty="0" err="1" smtClean="0"/>
              <a:t>load</a:t>
            </a:r>
            <a:r>
              <a:rPr lang="tr-TR" sz="1800" dirty="0" smtClean="0"/>
              <a:t> edildi ve </a:t>
            </a:r>
            <a:r>
              <a:rPr lang="tr-TR" sz="1800" dirty="0" err="1" smtClean="0"/>
              <a:t>label’lara</a:t>
            </a:r>
            <a:r>
              <a:rPr lang="tr-TR" sz="1800" dirty="0" smtClean="0"/>
              <a:t> </a:t>
            </a:r>
            <a:r>
              <a:rPr lang="tr-TR" sz="1800" dirty="0" err="1" smtClean="0"/>
              <a:t>Labelencoder</a:t>
            </a:r>
            <a:r>
              <a:rPr lang="tr-TR" sz="1800" dirty="0" smtClean="0"/>
              <a:t> uygulandı.</a:t>
            </a:r>
          </a:p>
          <a:p>
            <a:r>
              <a:rPr lang="tr-TR" sz="1800" dirty="0" err="1" smtClean="0"/>
              <a:t>Classlar</a:t>
            </a:r>
            <a:r>
              <a:rPr lang="tr-TR" sz="1800" dirty="0" smtClean="0"/>
              <a:t> arasındaki dengesizliğin azaltılması için </a:t>
            </a:r>
            <a:r>
              <a:rPr lang="tr-TR" sz="1800" dirty="0" err="1" smtClean="0"/>
              <a:t>ClassWeights</a:t>
            </a:r>
            <a:r>
              <a:rPr lang="tr-TR" sz="1800" dirty="0" smtClean="0"/>
              <a:t> kullanıldı.</a:t>
            </a:r>
          </a:p>
          <a:p>
            <a:r>
              <a:rPr lang="tr-TR" sz="1800" dirty="0" smtClean="0"/>
              <a:t>Veriler </a:t>
            </a:r>
            <a:r>
              <a:rPr lang="tr-TR" sz="1800" dirty="0" err="1" smtClean="0"/>
              <a:t>train_test_split</a:t>
            </a:r>
            <a:r>
              <a:rPr lang="tr-TR" sz="1800" dirty="0" smtClean="0"/>
              <a:t> ile </a:t>
            </a:r>
            <a:r>
              <a:rPr lang="tr-TR" sz="1800" dirty="0" err="1" smtClean="0"/>
              <a:t>train</a:t>
            </a:r>
            <a:r>
              <a:rPr lang="tr-TR" sz="1800" dirty="0" smtClean="0"/>
              <a:t>, test ve </a:t>
            </a:r>
            <a:r>
              <a:rPr lang="tr-TR" sz="1800" dirty="0" err="1" smtClean="0"/>
              <a:t>validation</a:t>
            </a:r>
            <a:r>
              <a:rPr lang="tr-TR" sz="1800" dirty="0" smtClean="0"/>
              <a:t> verilerine ayrıldı.</a:t>
            </a:r>
          </a:p>
          <a:p>
            <a:r>
              <a:rPr lang="tr-TR" sz="1800" dirty="0" smtClean="0"/>
              <a:t>Oluşturulan CNN modeli ile </a:t>
            </a:r>
            <a:r>
              <a:rPr lang="tr-TR" sz="1800" dirty="0" err="1" smtClean="0"/>
              <a:t>Data’lar</a:t>
            </a:r>
            <a:r>
              <a:rPr lang="tr-TR" sz="1800" dirty="0" smtClean="0"/>
              <a:t>  </a:t>
            </a:r>
            <a:r>
              <a:rPr lang="tr-TR" sz="1800" dirty="0" err="1" smtClean="0"/>
              <a:t>train</a:t>
            </a:r>
            <a:r>
              <a:rPr lang="tr-TR" sz="1800" dirty="0" smtClean="0"/>
              <a:t> edildi ve sonuçlar kaydedildi.</a:t>
            </a:r>
            <a:endParaRPr lang="tr-TR" sz="1800" dirty="0"/>
          </a:p>
        </p:txBody>
      </p:sp>
    </p:spTree>
    <p:extLst>
      <p:ext uri="{BB962C8B-B14F-4D97-AF65-F5344CB8AC3E}">
        <p14:creationId xmlns:p14="http://schemas.microsoft.com/office/powerpoint/2010/main" val="565215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1335" y="168855"/>
            <a:ext cx="5159187" cy="1257409"/>
          </a:xfrm>
          <a:prstGeom prst="rect">
            <a:avLst/>
          </a:prstGeom>
        </p:spPr>
      </p:pic>
      <p:pic>
        <p:nvPicPr>
          <p:cNvPr id="5" name="Resi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335" y="1471983"/>
            <a:ext cx="4572396" cy="586791"/>
          </a:xfrm>
          <a:prstGeom prst="rect">
            <a:avLst/>
          </a:prstGeom>
        </p:spPr>
      </p:pic>
      <p:pic>
        <p:nvPicPr>
          <p:cNvPr id="6" name="Resim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1335" y="2104493"/>
            <a:ext cx="9869625" cy="4701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713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544" y="0"/>
            <a:ext cx="7784288" cy="2705137"/>
          </a:xfrm>
          <a:prstGeom prst="rect">
            <a:avLst/>
          </a:prstGeom>
        </p:spPr>
      </p:pic>
      <p:pic>
        <p:nvPicPr>
          <p:cNvPr id="5" name="Resi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8337" y="2775851"/>
            <a:ext cx="5376223" cy="4064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40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2569303" y="430823"/>
            <a:ext cx="6864844" cy="1367326"/>
          </a:xfrm>
        </p:spPr>
        <p:txBody>
          <a:bodyPr>
            <a:normAutofit/>
          </a:bodyPr>
          <a:lstStyle/>
          <a:p>
            <a:r>
              <a:rPr lang="tr-TR" sz="3200" dirty="0" err="1" smtClean="0"/>
              <a:t>Text</a:t>
            </a:r>
            <a:r>
              <a:rPr lang="tr-TR" sz="3200" dirty="0" smtClean="0"/>
              <a:t> </a:t>
            </a:r>
            <a:r>
              <a:rPr lang="tr-TR" sz="3200" dirty="0" err="1" smtClean="0"/>
              <a:t>Classification</a:t>
            </a:r>
            <a:r>
              <a:rPr lang="tr-TR" sz="3200" dirty="0" smtClean="0"/>
              <a:t> - NLP </a:t>
            </a:r>
            <a:r>
              <a:rPr lang="tr-TR" sz="3200" dirty="0" err="1" smtClean="0"/>
              <a:t>modal</a:t>
            </a:r>
            <a:endParaRPr lang="tr-TR" sz="3200" dirty="0"/>
          </a:p>
        </p:txBody>
      </p:sp>
      <p:sp>
        <p:nvSpPr>
          <p:cNvPr id="14" name="İçerik Yer Tutucusu 13"/>
          <p:cNvSpPr>
            <a:spLocks noGrp="1"/>
          </p:cNvSpPr>
          <p:nvPr>
            <p:ph idx="1"/>
          </p:nvPr>
        </p:nvSpPr>
        <p:spPr>
          <a:xfrm>
            <a:off x="657010" y="2305163"/>
            <a:ext cx="5619873" cy="2378611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tr-TR" b="1" dirty="0"/>
              <a:t>Doğal Dil İşleme (Natural Language </a:t>
            </a:r>
            <a:r>
              <a:rPr lang="tr-TR" b="1" dirty="0" err="1"/>
              <a:t>Processing</a:t>
            </a:r>
            <a:r>
              <a:rPr lang="tr-TR" b="1" dirty="0"/>
              <a:t> - NLP) modeli</a:t>
            </a:r>
            <a:r>
              <a:rPr lang="tr-TR" dirty="0"/>
              <a:t>, insan dilini anlamak, işlemek ve anlamlandırmak için tasarlanmış bir yapay zeka modelidir. NLP modelleri, yazılı veya sözlü dili analiz etmek, metinleri anlamak ve bu metinlerden sonuçlar çıkarmak için kullanılır. </a:t>
            </a:r>
          </a:p>
        </p:txBody>
      </p:sp>
      <p:pic>
        <p:nvPicPr>
          <p:cNvPr id="4" name="Resi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6883" y="1986115"/>
            <a:ext cx="5915117" cy="3016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447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ikdörtgen 3"/>
          <p:cNvSpPr/>
          <p:nvPr/>
        </p:nvSpPr>
        <p:spPr>
          <a:xfrm>
            <a:off x="2390522" y="2319211"/>
            <a:ext cx="28409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400" dirty="0" smtClean="0"/>
              <a:t>Kullanılan Teknolojiler</a:t>
            </a:r>
            <a:endParaRPr lang="tr-TR" sz="2400" dirty="0"/>
          </a:p>
        </p:txBody>
      </p:sp>
      <p:sp>
        <p:nvSpPr>
          <p:cNvPr id="5" name="İçerik Yer Tutucusu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91140" y="3033672"/>
            <a:ext cx="2036898" cy="2769251"/>
          </a:xfrm>
        </p:spPr>
        <p:txBody>
          <a:bodyPr rtlCol="0">
            <a:normAutofit fontScale="92500" lnSpcReduction="20000"/>
          </a:bodyPr>
          <a:lstStyle/>
          <a:p>
            <a:pPr rtl="0">
              <a:lnSpc>
                <a:spcPct val="110000"/>
              </a:lnSpc>
            </a:pPr>
            <a:r>
              <a:rPr lang="tr-TR" sz="1600" dirty="0" err="1" smtClean="0"/>
              <a:t>Pandas</a:t>
            </a:r>
            <a:endParaRPr lang="tr-TR" sz="1600" dirty="0" smtClean="0"/>
          </a:p>
          <a:p>
            <a:pPr rtl="0">
              <a:lnSpc>
                <a:spcPct val="110000"/>
              </a:lnSpc>
            </a:pPr>
            <a:r>
              <a:rPr lang="tr-TR" sz="1600" dirty="0" err="1" smtClean="0"/>
              <a:t>Matplotlib</a:t>
            </a:r>
            <a:endParaRPr lang="tr-TR" sz="1600" dirty="0" smtClean="0"/>
          </a:p>
          <a:p>
            <a:pPr rtl="0">
              <a:lnSpc>
                <a:spcPct val="110000"/>
              </a:lnSpc>
            </a:pPr>
            <a:r>
              <a:rPr lang="tr-TR" sz="1600" dirty="0" err="1" smtClean="0"/>
              <a:t>Seaborn</a:t>
            </a:r>
            <a:endParaRPr lang="tr-TR" sz="1600" dirty="0" smtClean="0"/>
          </a:p>
          <a:p>
            <a:pPr rtl="0">
              <a:lnSpc>
                <a:spcPct val="110000"/>
              </a:lnSpc>
            </a:pPr>
            <a:r>
              <a:rPr lang="tr-TR" sz="1600" dirty="0" err="1" smtClean="0"/>
              <a:t>Keras</a:t>
            </a:r>
            <a:endParaRPr lang="tr-TR" sz="1600" dirty="0" smtClean="0"/>
          </a:p>
          <a:p>
            <a:pPr rtl="0">
              <a:lnSpc>
                <a:spcPct val="110000"/>
              </a:lnSpc>
            </a:pPr>
            <a:r>
              <a:rPr lang="tr-TR" sz="1600" dirty="0" err="1" smtClean="0"/>
              <a:t>Tensorflow</a:t>
            </a:r>
            <a:endParaRPr lang="tr-TR" sz="1600" dirty="0" smtClean="0"/>
          </a:p>
          <a:p>
            <a:pPr rtl="0">
              <a:lnSpc>
                <a:spcPct val="110000"/>
              </a:lnSpc>
            </a:pPr>
            <a:r>
              <a:rPr lang="tr-TR" sz="1600" dirty="0" err="1" smtClean="0"/>
              <a:t>Googletranslate</a:t>
            </a:r>
            <a:endParaRPr lang="tr-TR" sz="1600" dirty="0" smtClean="0"/>
          </a:p>
          <a:p>
            <a:pPr rtl="0">
              <a:lnSpc>
                <a:spcPct val="110000"/>
              </a:lnSpc>
            </a:pPr>
            <a:r>
              <a:rPr lang="tr-TR" sz="1600" dirty="0" smtClean="0"/>
              <a:t>NLTK</a:t>
            </a:r>
          </a:p>
          <a:p>
            <a:pPr rtl="0">
              <a:lnSpc>
                <a:spcPct val="110000"/>
              </a:lnSpc>
            </a:pPr>
            <a:r>
              <a:rPr lang="tr-TR" sz="1600" dirty="0" smtClean="0"/>
              <a:t>Zemberek</a:t>
            </a:r>
          </a:p>
          <a:p>
            <a:pPr rtl="0">
              <a:lnSpc>
                <a:spcPct val="110000"/>
              </a:lnSpc>
            </a:pPr>
            <a:endParaRPr lang="tr-TR" sz="1600" dirty="0" smtClean="0"/>
          </a:p>
          <a:p>
            <a:pPr rtl="0">
              <a:lnSpc>
                <a:spcPct val="110000"/>
              </a:lnSpc>
            </a:pPr>
            <a:endParaRPr lang="tr-TR" sz="1600" dirty="0" smtClean="0"/>
          </a:p>
        </p:txBody>
      </p:sp>
      <p:sp>
        <p:nvSpPr>
          <p:cNvPr id="7" name="Dikdörtgen 6"/>
          <p:cNvSpPr/>
          <p:nvPr/>
        </p:nvSpPr>
        <p:spPr>
          <a:xfrm>
            <a:off x="6742719" y="2319211"/>
            <a:ext cx="316133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400" dirty="0" smtClean="0"/>
              <a:t>Kullanılan </a:t>
            </a:r>
            <a:r>
              <a:rPr lang="tr-TR" sz="2400" dirty="0" err="1" smtClean="0"/>
              <a:t>Verisetleri</a:t>
            </a:r>
            <a:endParaRPr lang="tr-TR" sz="2400" dirty="0"/>
          </a:p>
        </p:txBody>
      </p:sp>
      <p:sp>
        <p:nvSpPr>
          <p:cNvPr id="8" name="Dikdörtgen 7"/>
          <p:cNvSpPr/>
          <p:nvPr/>
        </p:nvSpPr>
        <p:spPr>
          <a:xfrm>
            <a:off x="6836504" y="2893910"/>
            <a:ext cx="1950470" cy="38010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10000"/>
              </a:lnSpc>
            </a:pPr>
            <a:r>
              <a:rPr lang="tr-TR" dirty="0" smtClean="0"/>
              <a:t>Train_Sent_emo.csv</a:t>
            </a:r>
            <a:endParaRPr lang="tr-TR" dirty="0"/>
          </a:p>
        </p:txBody>
      </p:sp>
      <p:sp>
        <p:nvSpPr>
          <p:cNvPr id="9" name="Dikdörtgen 8"/>
          <p:cNvSpPr/>
          <p:nvPr/>
        </p:nvSpPr>
        <p:spPr>
          <a:xfrm>
            <a:off x="6836504" y="3434097"/>
            <a:ext cx="1844736" cy="38010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10000"/>
              </a:lnSpc>
            </a:pPr>
            <a:r>
              <a:rPr lang="tr-TR" dirty="0" smtClean="0"/>
              <a:t>Test_Sent_emo.csv</a:t>
            </a:r>
            <a:endParaRPr lang="tr-TR" dirty="0"/>
          </a:p>
        </p:txBody>
      </p:sp>
      <p:sp>
        <p:nvSpPr>
          <p:cNvPr id="13" name="Dikdörtgen 12"/>
          <p:cNvSpPr/>
          <p:nvPr/>
        </p:nvSpPr>
        <p:spPr>
          <a:xfrm>
            <a:off x="6836504" y="3908731"/>
            <a:ext cx="1863202" cy="38010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10000"/>
              </a:lnSpc>
            </a:pPr>
            <a:r>
              <a:rPr lang="tr-TR" dirty="0" smtClean="0"/>
              <a:t>Dev_Sent_emo.csv</a:t>
            </a:r>
            <a:endParaRPr lang="tr-TR" dirty="0"/>
          </a:p>
        </p:txBody>
      </p:sp>
      <p:sp>
        <p:nvSpPr>
          <p:cNvPr id="14" name="Dikdörtgen 13"/>
          <p:cNvSpPr/>
          <p:nvPr/>
        </p:nvSpPr>
        <p:spPr>
          <a:xfrm>
            <a:off x="6857019" y="4389801"/>
            <a:ext cx="2448106" cy="38010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10000"/>
              </a:lnSpc>
            </a:pPr>
            <a:r>
              <a:rPr lang="tr-TR" dirty="0" smtClean="0"/>
              <a:t>Emotion_dataset_test.csv</a:t>
            </a:r>
            <a:endParaRPr lang="tr-TR" dirty="0"/>
          </a:p>
        </p:txBody>
      </p:sp>
      <p:sp>
        <p:nvSpPr>
          <p:cNvPr id="15" name="Dikdörtgen 14"/>
          <p:cNvSpPr/>
          <p:nvPr/>
        </p:nvSpPr>
        <p:spPr>
          <a:xfrm>
            <a:off x="6836504" y="4929988"/>
            <a:ext cx="2546851" cy="38010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10000"/>
              </a:lnSpc>
            </a:pPr>
            <a:r>
              <a:rPr lang="tr-TR" dirty="0" smtClean="0"/>
              <a:t>Emotion_dataset_train.csv</a:t>
            </a:r>
            <a:endParaRPr lang="tr-TR" dirty="0"/>
          </a:p>
        </p:txBody>
      </p:sp>
      <p:pic>
        <p:nvPicPr>
          <p:cNvPr id="3" name="Resi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3935" y="77792"/>
            <a:ext cx="2006373" cy="2006373"/>
          </a:xfrm>
          <a:prstGeom prst="rect">
            <a:avLst/>
          </a:prstGeom>
        </p:spPr>
      </p:pic>
      <p:pic>
        <p:nvPicPr>
          <p:cNvPr id="6" name="Resim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0308" y="256024"/>
            <a:ext cx="3186113" cy="1736596"/>
          </a:xfrm>
          <a:prstGeom prst="rect">
            <a:avLst/>
          </a:prstGeom>
        </p:spPr>
      </p:pic>
      <p:pic>
        <p:nvPicPr>
          <p:cNvPr id="16" name="Resim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5968" y="298760"/>
            <a:ext cx="1249240" cy="1479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009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4174760" y="929178"/>
            <a:ext cx="3500925" cy="1478570"/>
          </a:xfrm>
        </p:spPr>
        <p:txBody>
          <a:bodyPr>
            <a:normAutofit/>
          </a:bodyPr>
          <a:lstStyle/>
          <a:p>
            <a:r>
              <a:rPr lang="tr-TR" sz="2400" dirty="0" smtClean="0"/>
              <a:t>Data </a:t>
            </a:r>
            <a:r>
              <a:rPr lang="tr-TR" sz="2400" dirty="0" err="1" smtClean="0"/>
              <a:t>processing</a:t>
            </a:r>
            <a:endParaRPr lang="tr-TR" sz="2400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1286998" y="2193606"/>
            <a:ext cx="11318240" cy="3541714"/>
          </a:xfrm>
        </p:spPr>
        <p:txBody>
          <a:bodyPr>
            <a:normAutofit lnSpcReduction="10000"/>
          </a:bodyPr>
          <a:lstStyle/>
          <a:p>
            <a:r>
              <a:rPr lang="tr-TR" sz="1800" dirty="0" err="1" smtClean="0"/>
              <a:t>Verisetleri</a:t>
            </a:r>
            <a:r>
              <a:rPr lang="tr-TR" sz="1800" dirty="0" smtClean="0"/>
              <a:t> ayrı bir şekilde  indirilip </a:t>
            </a:r>
            <a:r>
              <a:rPr lang="tr-TR" sz="1800" dirty="0" err="1" smtClean="0"/>
              <a:t>path</a:t>
            </a:r>
            <a:r>
              <a:rPr lang="tr-TR" sz="1800" dirty="0" smtClean="0"/>
              <a:t> ve </a:t>
            </a:r>
            <a:r>
              <a:rPr lang="tr-TR" sz="1800" dirty="0" err="1" smtClean="0"/>
              <a:t>label</a:t>
            </a:r>
            <a:r>
              <a:rPr lang="tr-TR" sz="1800" dirty="0" smtClean="0"/>
              <a:t> olacak şekilde </a:t>
            </a:r>
            <a:r>
              <a:rPr lang="tr-TR" sz="1800" dirty="0" err="1" smtClean="0"/>
              <a:t>DataFrame</a:t>
            </a:r>
            <a:r>
              <a:rPr lang="tr-TR" sz="1800" dirty="0" smtClean="0"/>
              <a:t> formatında kaydedildi.</a:t>
            </a:r>
          </a:p>
          <a:p>
            <a:r>
              <a:rPr lang="tr-TR" sz="1800" dirty="0" smtClean="0"/>
              <a:t>Kullanılacak olan </a:t>
            </a:r>
            <a:r>
              <a:rPr lang="tr-TR" sz="1800" dirty="0" err="1" smtClean="0"/>
              <a:t>classlar</a:t>
            </a:r>
            <a:r>
              <a:rPr lang="tr-TR" sz="1800" dirty="0" smtClean="0"/>
              <a:t>( </a:t>
            </a:r>
            <a:r>
              <a:rPr lang="tr-TR" sz="1800" dirty="0" err="1" smtClean="0"/>
              <a:t>angry</a:t>
            </a:r>
            <a:r>
              <a:rPr lang="tr-TR" sz="1800" dirty="0" smtClean="0"/>
              <a:t>, </a:t>
            </a:r>
            <a:r>
              <a:rPr lang="tr-TR" sz="1800" dirty="0" err="1" smtClean="0"/>
              <a:t>happy</a:t>
            </a:r>
            <a:r>
              <a:rPr lang="tr-TR" sz="1800" dirty="0" smtClean="0"/>
              <a:t>, </a:t>
            </a:r>
            <a:r>
              <a:rPr lang="tr-TR" sz="1800" dirty="0" err="1" smtClean="0"/>
              <a:t>neutral</a:t>
            </a:r>
            <a:r>
              <a:rPr lang="tr-TR" sz="1800" dirty="0" smtClean="0"/>
              <a:t>, </a:t>
            </a:r>
            <a:r>
              <a:rPr lang="tr-TR" sz="1800" dirty="0" err="1" smtClean="0"/>
              <a:t>sad</a:t>
            </a:r>
            <a:r>
              <a:rPr lang="tr-TR" sz="1800" dirty="0" smtClean="0"/>
              <a:t>, </a:t>
            </a:r>
            <a:r>
              <a:rPr lang="tr-TR" sz="1800" dirty="0" err="1" smtClean="0"/>
              <a:t>surprise</a:t>
            </a:r>
            <a:r>
              <a:rPr lang="tr-TR" sz="1800" dirty="0" smtClean="0"/>
              <a:t> )  düzenlendi ve dışında kalan diğer </a:t>
            </a:r>
            <a:r>
              <a:rPr lang="tr-TR" sz="1800" dirty="0" err="1" smtClean="0"/>
              <a:t>classlar</a:t>
            </a:r>
            <a:r>
              <a:rPr lang="tr-TR" sz="1800" dirty="0" smtClean="0"/>
              <a:t> silindi.</a:t>
            </a:r>
          </a:p>
          <a:p>
            <a:r>
              <a:rPr lang="tr-TR" sz="1800" dirty="0" smtClean="0"/>
              <a:t>Kullanılacak </a:t>
            </a:r>
            <a:r>
              <a:rPr lang="tr-TR" sz="1800" dirty="0" err="1" smtClean="0"/>
              <a:t>dataset’ler</a:t>
            </a:r>
            <a:r>
              <a:rPr lang="tr-TR" sz="1800" dirty="0" smtClean="0"/>
              <a:t> </a:t>
            </a:r>
            <a:r>
              <a:rPr lang="tr-TR" sz="1800" dirty="0" err="1" smtClean="0"/>
              <a:t>googletranslate</a:t>
            </a:r>
            <a:r>
              <a:rPr lang="tr-TR" sz="1800" dirty="0" smtClean="0"/>
              <a:t> kullanılarak Türkçe ye </a:t>
            </a:r>
            <a:r>
              <a:rPr lang="tr-TR" sz="1800" dirty="0" err="1" smtClean="0"/>
              <a:t>çevirildi</a:t>
            </a:r>
            <a:r>
              <a:rPr lang="tr-TR" sz="1800" dirty="0" smtClean="0"/>
              <a:t>. </a:t>
            </a:r>
          </a:p>
          <a:p>
            <a:r>
              <a:rPr lang="tr-TR" sz="1800" dirty="0" smtClean="0"/>
              <a:t>Türkçe verideki gereksiz boşluklar, </a:t>
            </a:r>
            <a:r>
              <a:rPr lang="tr-TR" sz="1800" dirty="0" err="1" smtClean="0"/>
              <a:t>stopwords</a:t>
            </a:r>
            <a:r>
              <a:rPr lang="tr-TR" sz="1800" dirty="0" smtClean="0"/>
              <a:t>’ </a:t>
            </a:r>
            <a:r>
              <a:rPr lang="tr-TR" sz="1800" dirty="0" err="1" smtClean="0"/>
              <a:t>ler</a:t>
            </a:r>
            <a:r>
              <a:rPr lang="tr-TR" sz="1800" dirty="0" smtClean="0"/>
              <a:t> kaldırıldı.</a:t>
            </a:r>
          </a:p>
          <a:p>
            <a:r>
              <a:rPr lang="tr-TR" sz="1800" dirty="0" err="1" smtClean="0"/>
              <a:t>TurkishMorphology</a:t>
            </a:r>
            <a:r>
              <a:rPr lang="tr-TR" sz="1800" dirty="0" smtClean="0"/>
              <a:t> kütüphanesi kullanılarak kelimeler </a:t>
            </a:r>
            <a:r>
              <a:rPr lang="tr-TR" sz="1800" dirty="0"/>
              <a:t>k</a:t>
            </a:r>
            <a:r>
              <a:rPr lang="tr-TR" sz="1800" dirty="0" smtClean="0"/>
              <a:t>öklerine indirgendi.</a:t>
            </a:r>
          </a:p>
          <a:p>
            <a:r>
              <a:rPr lang="tr-TR" sz="1800" dirty="0" err="1" smtClean="0"/>
              <a:t>pad_sequences</a:t>
            </a:r>
            <a:r>
              <a:rPr lang="tr-TR" sz="1800" dirty="0" smtClean="0"/>
              <a:t> </a:t>
            </a:r>
            <a:r>
              <a:rPr lang="tr-TR" sz="1800" dirty="0" err="1" smtClean="0"/>
              <a:t>kullnılarak</a:t>
            </a:r>
            <a:r>
              <a:rPr lang="tr-TR" sz="1800" dirty="0" smtClean="0"/>
              <a:t> </a:t>
            </a:r>
            <a:r>
              <a:rPr lang="tr-TR" sz="1800" dirty="0" err="1" smtClean="0"/>
              <a:t>text</a:t>
            </a:r>
            <a:r>
              <a:rPr lang="tr-TR" sz="1800" dirty="0" smtClean="0"/>
              <a:t> verileri </a:t>
            </a:r>
            <a:r>
              <a:rPr lang="tr-TR" sz="1800" dirty="0" err="1" smtClean="0"/>
              <a:t>load</a:t>
            </a:r>
            <a:r>
              <a:rPr lang="tr-TR" sz="1800" dirty="0" smtClean="0"/>
              <a:t> edildi.</a:t>
            </a:r>
          </a:p>
          <a:p>
            <a:r>
              <a:rPr lang="tr-TR" sz="1800" dirty="0" smtClean="0"/>
              <a:t>Veriler </a:t>
            </a:r>
            <a:r>
              <a:rPr lang="tr-TR" sz="1800" dirty="0" err="1" smtClean="0"/>
              <a:t>train_test_split</a:t>
            </a:r>
            <a:r>
              <a:rPr lang="tr-TR" sz="1800" dirty="0" smtClean="0"/>
              <a:t> ile </a:t>
            </a:r>
            <a:r>
              <a:rPr lang="tr-TR" sz="1800" dirty="0" err="1" smtClean="0"/>
              <a:t>train</a:t>
            </a:r>
            <a:r>
              <a:rPr lang="tr-TR" sz="1800" dirty="0" smtClean="0"/>
              <a:t>, test ve </a:t>
            </a:r>
            <a:r>
              <a:rPr lang="tr-TR" sz="1800" dirty="0" err="1" smtClean="0"/>
              <a:t>validation</a:t>
            </a:r>
            <a:r>
              <a:rPr lang="tr-TR" sz="1800" dirty="0" smtClean="0"/>
              <a:t> verilerine ayrıldı.</a:t>
            </a:r>
          </a:p>
          <a:p>
            <a:r>
              <a:rPr lang="tr-TR" sz="1800" dirty="0" smtClean="0"/>
              <a:t>Oluşturulan CNN modeli ile </a:t>
            </a:r>
            <a:r>
              <a:rPr lang="tr-TR" sz="1800" dirty="0" err="1" smtClean="0"/>
              <a:t>Data’lar</a:t>
            </a:r>
            <a:r>
              <a:rPr lang="tr-TR" sz="1800" dirty="0" smtClean="0"/>
              <a:t>  </a:t>
            </a:r>
            <a:r>
              <a:rPr lang="tr-TR" sz="1800" dirty="0" err="1" smtClean="0"/>
              <a:t>train</a:t>
            </a:r>
            <a:r>
              <a:rPr lang="tr-TR" sz="1800" dirty="0" smtClean="0"/>
              <a:t> edildi ve sonuçlar kaydedildi.</a:t>
            </a:r>
            <a:endParaRPr lang="tr-TR" sz="1800" dirty="0"/>
          </a:p>
        </p:txBody>
      </p:sp>
    </p:spTree>
    <p:extLst>
      <p:ext uri="{BB962C8B-B14F-4D97-AF65-F5344CB8AC3E}">
        <p14:creationId xmlns:p14="http://schemas.microsoft.com/office/powerpoint/2010/main" val="1833281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4178" y="136531"/>
            <a:ext cx="5220152" cy="975445"/>
          </a:xfrm>
          <a:prstGeom prst="rect">
            <a:avLst/>
          </a:prstGeom>
        </p:spPr>
      </p:pic>
      <p:pic>
        <p:nvPicPr>
          <p:cNvPr id="5" name="Resi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4178" y="1277434"/>
            <a:ext cx="4930567" cy="2034716"/>
          </a:xfrm>
          <a:prstGeom prst="rect">
            <a:avLst/>
          </a:prstGeom>
        </p:spPr>
      </p:pic>
      <p:pic>
        <p:nvPicPr>
          <p:cNvPr id="6" name="Resim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4178" y="3477608"/>
            <a:ext cx="7719729" cy="3276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367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0129" y="0"/>
            <a:ext cx="7318847" cy="2530604"/>
          </a:xfrm>
          <a:prstGeom prst="rect">
            <a:avLst/>
          </a:prstGeom>
        </p:spPr>
      </p:pic>
      <p:pic>
        <p:nvPicPr>
          <p:cNvPr id="5" name="Resi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3109" y="2633229"/>
            <a:ext cx="5448037" cy="4113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385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rup 173">
            <a:extLst>
              <a:ext uri="{FF2B5EF4-FFF2-40B4-BE49-F238E27FC236}">
                <a16:creationId xmlns:a16="http://schemas.microsoft.com/office/drawing/2014/main" id="{8E1DDAD8-1D10-4640-A034-BE90015E37B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75" name="Dikdörtgen 174">
              <a:extLst>
                <a:ext uri="{FF2B5EF4-FFF2-40B4-BE49-F238E27FC236}">
                  <a16:creationId xmlns:a16="http://schemas.microsoft.com/office/drawing/2014/main" id="{52FE7688-721D-4A97-B007-BDE056094DA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tr-TR" dirty="0"/>
            </a:p>
          </p:txBody>
        </p:sp>
        <p:pic>
          <p:nvPicPr>
            <p:cNvPr id="176" name="Resim 2">
              <a:extLst>
                <a:ext uri="{FF2B5EF4-FFF2-40B4-BE49-F238E27FC236}">
                  <a16:creationId xmlns:a16="http://schemas.microsoft.com/office/drawing/2014/main" id="{9E73A810-8571-4A9D-A3CB-336933AB4C0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6="http://schemas.microsoft.com/office/drawing/2014/main"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8" name="Grup 177">
            <a:extLst>
              <a:ext uri="{FF2B5EF4-FFF2-40B4-BE49-F238E27FC236}">
                <a16:creationId xmlns:a16="http://schemas.microsoft.com/office/drawing/2014/main" id="{FD642FB6-2808-4BC5-AE0B-7302C24B78A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79" name="Dikdörtgen 178">
              <a:extLst>
                <a:ext uri="{FF2B5EF4-FFF2-40B4-BE49-F238E27FC236}">
                  <a16:creationId xmlns:a16="http://schemas.microsoft.com/office/drawing/2014/main" id="{0B0B8F04-D9A7-48E5-A29C-51A66B59DFF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0" name="Serbest Biçim 6">
              <a:extLst>
                <a:ext uri="{FF2B5EF4-FFF2-40B4-BE49-F238E27FC236}">
                  <a16:creationId xmlns:a16="http://schemas.microsoft.com/office/drawing/2014/main" id="{D6D18883-6BFF-42BB-8088-FCCF83F9CFC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1" name="Serbest Biçim 7">
              <a:extLst>
                <a:ext uri="{FF2B5EF4-FFF2-40B4-BE49-F238E27FC236}">
                  <a16:creationId xmlns:a16="http://schemas.microsoft.com/office/drawing/2014/main" id="{1D0FEFB3-A009-4D0F-9107-C0B17786FB0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2" name="Dikdörtgen 181">
              <a:extLst>
                <a:ext uri="{FF2B5EF4-FFF2-40B4-BE49-F238E27FC236}">
                  <a16:creationId xmlns:a16="http://schemas.microsoft.com/office/drawing/2014/main" id="{78E86C7F-B981-4448-8A1A-856F7124FF4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3" name="Serbest Biçim 9">
              <a:extLst>
                <a:ext uri="{FF2B5EF4-FFF2-40B4-BE49-F238E27FC236}">
                  <a16:creationId xmlns:a16="http://schemas.microsoft.com/office/drawing/2014/main" id="{4C6CFFD9-BA00-4184-8310-5FC9550954F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4" name="Serbest Form 10">
              <a:extLst>
                <a:ext uri="{FF2B5EF4-FFF2-40B4-BE49-F238E27FC236}">
                  <a16:creationId xmlns:a16="http://schemas.microsoft.com/office/drawing/2014/main" id="{A1892DF3-4848-496C-8664-DFD32EE2508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5" name="Serbest Biçim 11">
              <a:extLst>
                <a:ext uri="{FF2B5EF4-FFF2-40B4-BE49-F238E27FC236}">
                  <a16:creationId xmlns:a16="http://schemas.microsoft.com/office/drawing/2014/main" id="{D6DB8C30-651E-4D8F-A70C-163FC584273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6" name="Serbest Biçim 12">
              <a:extLst>
                <a:ext uri="{FF2B5EF4-FFF2-40B4-BE49-F238E27FC236}">
                  <a16:creationId xmlns:a16="http://schemas.microsoft.com/office/drawing/2014/main" id="{563DFB81-F969-4F44-BA6C-6347956423F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7" name="Serbest Biçim 13">
              <a:extLst>
                <a:ext uri="{FF2B5EF4-FFF2-40B4-BE49-F238E27FC236}">
                  <a16:creationId xmlns:a16="http://schemas.microsoft.com/office/drawing/2014/main" id="{8E5DE346-AFCA-40DA-B5E2-93A86EA54C1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8" name="Serbest Form 14">
              <a:extLst>
                <a:ext uri="{FF2B5EF4-FFF2-40B4-BE49-F238E27FC236}">
                  <a16:creationId xmlns:a16="http://schemas.microsoft.com/office/drawing/2014/main" id="{77A34306-2AE8-43D0-9686-E97B3B53FE3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9" name="Serbest Biçim 15">
              <a:extLst>
                <a:ext uri="{FF2B5EF4-FFF2-40B4-BE49-F238E27FC236}">
                  <a16:creationId xmlns:a16="http://schemas.microsoft.com/office/drawing/2014/main" id="{B9CC10F0-FFCD-4CB9-AF4C-22722D20B75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0" name="Serbest Biçim 16">
              <a:extLst>
                <a:ext uri="{FF2B5EF4-FFF2-40B4-BE49-F238E27FC236}">
                  <a16:creationId xmlns:a16="http://schemas.microsoft.com/office/drawing/2014/main" id="{2A6B0E38-C962-4491-BFDA-75378B4D674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1" name="Serbest Form 17">
              <a:extLst>
                <a:ext uri="{FF2B5EF4-FFF2-40B4-BE49-F238E27FC236}">
                  <a16:creationId xmlns:a16="http://schemas.microsoft.com/office/drawing/2014/main" id="{655F640B-8407-487C-8696-F47451478E0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2" name="Serbest Biçim 18">
              <a:extLst>
                <a:ext uri="{FF2B5EF4-FFF2-40B4-BE49-F238E27FC236}">
                  <a16:creationId xmlns:a16="http://schemas.microsoft.com/office/drawing/2014/main" id="{FAB4F099-4FF6-4410-A5B9-2A5355719C9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3" name="Serbest Form 19">
              <a:extLst>
                <a:ext uri="{FF2B5EF4-FFF2-40B4-BE49-F238E27FC236}">
                  <a16:creationId xmlns:a16="http://schemas.microsoft.com/office/drawing/2014/main" id="{6FE80B6E-3DA9-4304-9925-12E578C4E9B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4" name="Serbest Biçim 20">
              <a:extLst>
                <a:ext uri="{FF2B5EF4-FFF2-40B4-BE49-F238E27FC236}">
                  <a16:creationId xmlns:a16="http://schemas.microsoft.com/office/drawing/2014/main" id="{67D1CB75-0CBA-4E13-924C-21F221D7BF6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5" name="Serbest Biçim 21">
              <a:extLst>
                <a:ext uri="{FF2B5EF4-FFF2-40B4-BE49-F238E27FC236}">
                  <a16:creationId xmlns:a16="http://schemas.microsoft.com/office/drawing/2014/main" id="{F2CC783B-FA45-4777-A76A-982B285C7C4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6" name="Serbest Biçim 22">
              <a:extLst>
                <a:ext uri="{FF2B5EF4-FFF2-40B4-BE49-F238E27FC236}">
                  <a16:creationId xmlns:a16="http://schemas.microsoft.com/office/drawing/2014/main" id="{D68F4DD3-D736-4B78-972E-F5128CFBE73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7" name="Serbest Biçim 23">
              <a:extLst>
                <a:ext uri="{FF2B5EF4-FFF2-40B4-BE49-F238E27FC236}">
                  <a16:creationId xmlns:a16="http://schemas.microsoft.com/office/drawing/2014/main" id="{B14AF103-15B3-4796-A71A-297D37E1763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8" name="Serbest Biçim 24">
              <a:extLst>
                <a:ext uri="{FF2B5EF4-FFF2-40B4-BE49-F238E27FC236}">
                  <a16:creationId xmlns:a16="http://schemas.microsoft.com/office/drawing/2014/main" id="{B0B240FB-0453-4B6F-9F9B-C2C3305AC5E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9" name="Serbest Biçim 25">
              <a:extLst>
                <a:ext uri="{FF2B5EF4-FFF2-40B4-BE49-F238E27FC236}">
                  <a16:creationId xmlns:a16="http://schemas.microsoft.com/office/drawing/2014/main" id="{EBBBDCEE-433E-40F3-B49D-375CB162A88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0" name="Serbest Biçim 26">
              <a:extLst>
                <a:ext uri="{FF2B5EF4-FFF2-40B4-BE49-F238E27FC236}">
                  <a16:creationId xmlns:a16="http://schemas.microsoft.com/office/drawing/2014/main" id="{09B123C6-141E-4A37-B5A7-27E7764FA1F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1" name="Serbest Biçim 27">
              <a:extLst>
                <a:ext uri="{FF2B5EF4-FFF2-40B4-BE49-F238E27FC236}">
                  <a16:creationId xmlns:a16="http://schemas.microsoft.com/office/drawing/2014/main" id="{1FA1F521-36A1-49FF-84A7-229E8970F7C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2" name="Serbest Biçim 28">
              <a:extLst>
                <a:ext uri="{FF2B5EF4-FFF2-40B4-BE49-F238E27FC236}">
                  <a16:creationId xmlns:a16="http://schemas.microsoft.com/office/drawing/2014/main" id="{DE512F89-D901-4487-A42C-02345EC5FCD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3" name="Serbest Biçim 29">
              <a:extLst>
                <a:ext uri="{FF2B5EF4-FFF2-40B4-BE49-F238E27FC236}">
                  <a16:creationId xmlns:a16="http://schemas.microsoft.com/office/drawing/2014/main" id="{ED3ED0E5-3226-4B78-B3EA-C591824B897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4" name="Serbest Biçim 30">
              <a:extLst>
                <a:ext uri="{FF2B5EF4-FFF2-40B4-BE49-F238E27FC236}">
                  <a16:creationId xmlns:a16="http://schemas.microsoft.com/office/drawing/2014/main" id="{9CBB1F68-B6DE-4ECF-B20F-328F9811E2F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5" name="Serbest Biçim 31">
              <a:extLst>
                <a:ext uri="{FF2B5EF4-FFF2-40B4-BE49-F238E27FC236}">
                  <a16:creationId xmlns:a16="http://schemas.microsoft.com/office/drawing/2014/main" id="{A566C551-9523-4D97-A8CF-5C91F436C50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6" name="Serbest Form 32">
              <a:extLst>
                <a:ext uri="{FF2B5EF4-FFF2-40B4-BE49-F238E27FC236}">
                  <a16:creationId xmlns:a16="http://schemas.microsoft.com/office/drawing/2014/main" id="{9E166BA0-9268-4419-9332-2D30C212397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7" name="Dikdörtgen 206">
              <a:extLst>
                <a:ext uri="{FF2B5EF4-FFF2-40B4-BE49-F238E27FC236}">
                  <a16:creationId xmlns:a16="http://schemas.microsoft.com/office/drawing/2014/main" id="{B700C031-AA54-4DC7-B8A2-2569B3FA653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8" name="Serbest Biçim 34">
              <a:extLst>
                <a:ext uri="{FF2B5EF4-FFF2-40B4-BE49-F238E27FC236}">
                  <a16:creationId xmlns:a16="http://schemas.microsoft.com/office/drawing/2014/main" id="{03045EC8-ECC8-473F-8786-DE266F05B15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9" name="Serbest Biçim 35">
              <a:extLst>
                <a:ext uri="{FF2B5EF4-FFF2-40B4-BE49-F238E27FC236}">
                  <a16:creationId xmlns:a16="http://schemas.microsoft.com/office/drawing/2014/main" id="{9337EBA2-5088-4A44-8C0B-A6EE78989CF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0" name="Serbest Biçim 36">
              <a:extLst>
                <a:ext uri="{FF2B5EF4-FFF2-40B4-BE49-F238E27FC236}">
                  <a16:creationId xmlns:a16="http://schemas.microsoft.com/office/drawing/2014/main" id="{3486A705-2593-45C9-A13E-8E2FB7C3543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1" name="Serbest Biçim 37">
              <a:extLst>
                <a:ext uri="{FF2B5EF4-FFF2-40B4-BE49-F238E27FC236}">
                  <a16:creationId xmlns:a16="http://schemas.microsoft.com/office/drawing/2014/main" id="{F357321C-6DEE-4D02-A997-75E47EE0E0E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2" name="Serbest Biçim 38">
              <a:extLst>
                <a:ext uri="{FF2B5EF4-FFF2-40B4-BE49-F238E27FC236}">
                  <a16:creationId xmlns:a16="http://schemas.microsoft.com/office/drawing/2014/main" id="{D0B8F87F-3530-4BCD-A8E5-C1B83707B55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3" name="Serbest Biçim 39">
              <a:extLst>
                <a:ext uri="{FF2B5EF4-FFF2-40B4-BE49-F238E27FC236}">
                  <a16:creationId xmlns:a16="http://schemas.microsoft.com/office/drawing/2014/main" id="{5BE86BA3-AB0E-4F70-A552-0D9EB9E98ED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4" name="Serbest Biçim 40">
              <a:extLst>
                <a:ext uri="{FF2B5EF4-FFF2-40B4-BE49-F238E27FC236}">
                  <a16:creationId xmlns:a16="http://schemas.microsoft.com/office/drawing/2014/main" id="{DF5FE773-B9AE-4A3F-8EDC-165CE579BDC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5" name="Serbest Biçim 41">
              <a:extLst>
                <a:ext uri="{FF2B5EF4-FFF2-40B4-BE49-F238E27FC236}">
                  <a16:creationId xmlns:a16="http://schemas.microsoft.com/office/drawing/2014/main" id="{4A03D7BE-B358-4F8B-85EA-65E0CBF2D1E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6" name="Serbest Biçim 42">
              <a:extLst>
                <a:ext uri="{FF2B5EF4-FFF2-40B4-BE49-F238E27FC236}">
                  <a16:creationId xmlns:a16="http://schemas.microsoft.com/office/drawing/2014/main" id="{A6548877-0957-435B-A419-389A278E57E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7" name="Serbest Biçim 43">
              <a:extLst>
                <a:ext uri="{FF2B5EF4-FFF2-40B4-BE49-F238E27FC236}">
                  <a16:creationId xmlns:a16="http://schemas.microsoft.com/office/drawing/2014/main" id="{B2D5EA95-9E60-468A-8DA1-40F05C9BDA4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8" name="Serbest Biçim 44">
              <a:extLst>
                <a:ext uri="{FF2B5EF4-FFF2-40B4-BE49-F238E27FC236}">
                  <a16:creationId xmlns:a16="http://schemas.microsoft.com/office/drawing/2014/main" id="{C9B409CE-11E5-40D1-8C9B-86614EAE2A3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9" name="Dikdörtgen 218">
              <a:extLst>
                <a:ext uri="{FF2B5EF4-FFF2-40B4-BE49-F238E27FC236}">
                  <a16:creationId xmlns:a16="http://schemas.microsoft.com/office/drawing/2014/main" id="{9E594AF5-DB50-4227-AC2F-10EE5233C41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0" name="Serbest Biçim 46">
              <a:extLst>
                <a:ext uri="{FF2B5EF4-FFF2-40B4-BE49-F238E27FC236}">
                  <a16:creationId xmlns:a16="http://schemas.microsoft.com/office/drawing/2014/main" id="{9335DCAF-74A2-4994-B5BF-1C079A40A54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1" name="Serbest Form 47">
              <a:extLst>
                <a:ext uri="{FF2B5EF4-FFF2-40B4-BE49-F238E27FC236}">
                  <a16:creationId xmlns:a16="http://schemas.microsoft.com/office/drawing/2014/main" id="{1DC8E1A2-0C6B-4BA9-85F4-3645AED5DEA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2" name="Serbest Biçim 48">
              <a:extLst>
                <a:ext uri="{FF2B5EF4-FFF2-40B4-BE49-F238E27FC236}">
                  <a16:creationId xmlns:a16="http://schemas.microsoft.com/office/drawing/2014/main" id="{28F38DE0-3BEE-441A-8212-E77DA2328A3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3" name="Serbest Biçim 49">
              <a:extLst>
                <a:ext uri="{FF2B5EF4-FFF2-40B4-BE49-F238E27FC236}">
                  <a16:creationId xmlns:a16="http://schemas.microsoft.com/office/drawing/2014/main" id="{AE81208E-D239-496C-A312-506B0241B31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4" name="Serbest Form 50">
              <a:extLst>
                <a:ext uri="{FF2B5EF4-FFF2-40B4-BE49-F238E27FC236}">
                  <a16:creationId xmlns:a16="http://schemas.microsoft.com/office/drawing/2014/main" id="{242FE966-DDA4-4668-B8D6-C4B0D4C78E5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5" name="Serbest Biçim 51">
              <a:extLst>
                <a:ext uri="{FF2B5EF4-FFF2-40B4-BE49-F238E27FC236}">
                  <a16:creationId xmlns:a16="http://schemas.microsoft.com/office/drawing/2014/main" id="{FB0A5F60-550F-4025-9DCE-6F42A7C0643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6" name="Serbest Biçim 52">
              <a:extLst>
                <a:ext uri="{FF2B5EF4-FFF2-40B4-BE49-F238E27FC236}">
                  <a16:creationId xmlns:a16="http://schemas.microsoft.com/office/drawing/2014/main" id="{D7B61D18-4A61-44C9-A809-40639E8C1D9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7" name="Serbest Biçim 53">
              <a:extLst>
                <a:ext uri="{FF2B5EF4-FFF2-40B4-BE49-F238E27FC236}">
                  <a16:creationId xmlns:a16="http://schemas.microsoft.com/office/drawing/2014/main" id="{CB26E7EB-DC12-4BA7-B5DE-09EF2C1D0A3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8" name="Serbest Biçim 54">
              <a:extLst>
                <a:ext uri="{FF2B5EF4-FFF2-40B4-BE49-F238E27FC236}">
                  <a16:creationId xmlns:a16="http://schemas.microsoft.com/office/drawing/2014/main" id="{921237B4-9D85-4611-851F-5DBD71544AE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9" name="Serbest Biçim 55">
              <a:extLst>
                <a:ext uri="{FF2B5EF4-FFF2-40B4-BE49-F238E27FC236}">
                  <a16:creationId xmlns:a16="http://schemas.microsoft.com/office/drawing/2014/main" id="{C91509DE-9FAA-4E84-BCC1-CDDBEA8AC01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0" name="Serbest Biçim 56">
              <a:extLst>
                <a:ext uri="{FF2B5EF4-FFF2-40B4-BE49-F238E27FC236}">
                  <a16:creationId xmlns:a16="http://schemas.microsoft.com/office/drawing/2014/main" id="{C7029B06-6A09-4E46-BA86-F3C66DBDD48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1" name="Serbest Form 57">
              <a:extLst>
                <a:ext uri="{FF2B5EF4-FFF2-40B4-BE49-F238E27FC236}">
                  <a16:creationId xmlns:a16="http://schemas.microsoft.com/office/drawing/2014/main" id="{FF4ACFBF-D1F2-47B1-B0EB-F08C6508BDC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2" name="Serbest Biçim 58">
              <a:extLst>
                <a:ext uri="{FF2B5EF4-FFF2-40B4-BE49-F238E27FC236}">
                  <a16:creationId xmlns:a16="http://schemas.microsoft.com/office/drawing/2014/main" id="{A6FD1991-3A0E-4F63-BAD9-A98C2986048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65" name="İçerik Yer Tutucusu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28499" y="2685013"/>
            <a:ext cx="7568290" cy="2937912"/>
          </a:xfrm>
        </p:spPr>
        <p:txBody>
          <a:bodyPr rtlCol="0">
            <a:normAutofit/>
          </a:bodyPr>
          <a:lstStyle/>
          <a:p>
            <a:pPr rtl="0">
              <a:lnSpc>
                <a:spcPct val="110000"/>
              </a:lnSpc>
            </a:pPr>
            <a:r>
              <a:rPr lang="tr-TR" sz="1600" dirty="0" smtClean="0"/>
              <a:t>Yaz stajını aynı firmada yaptığım için başlangıçta yeni bir  eğitim süreci yaşanmadı .</a:t>
            </a:r>
          </a:p>
          <a:p>
            <a:pPr marL="0" indent="0" rtl="0">
              <a:lnSpc>
                <a:spcPct val="110000"/>
              </a:lnSpc>
              <a:buNone/>
            </a:pPr>
            <a:endParaRPr lang="tr-TR" sz="1600" dirty="0"/>
          </a:p>
          <a:p>
            <a:pPr rtl="0">
              <a:lnSpc>
                <a:spcPct val="110000"/>
              </a:lnSpc>
            </a:pPr>
            <a:r>
              <a:rPr lang="tr-TR" sz="1600" dirty="0" smtClean="0"/>
              <a:t>İlk görev olarak daha öncesinde eğitilen CNN modelini geliştirmem ve </a:t>
            </a:r>
            <a:r>
              <a:rPr lang="tr-TR" sz="1600" dirty="0" err="1" smtClean="0"/>
              <a:t>val_accuracy</a:t>
            </a:r>
            <a:r>
              <a:rPr lang="tr-TR" sz="1600" dirty="0" smtClean="0"/>
              <a:t> değerini yükseltmem söylendi. </a:t>
            </a:r>
          </a:p>
          <a:p>
            <a:pPr rtl="0">
              <a:lnSpc>
                <a:spcPct val="110000"/>
              </a:lnSpc>
            </a:pPr>
            <a:endParaRPr lang="tr-TR" sz="1600" dirty="0"/>
          </a:p>
          <a:p>
            <a:pPr rtl="0">
              <a:lnSpc>
                <a:spcPct val="110000"/>
              </a:lnSpc>
            </a:pPr>
            <a:r>
              <a:rPr lang="tr-TR" sz="1600" dirty="0" smtClean="0"/>
              <a:t>Yapacağım çalışmaları takip etmek ve yardımcı olmak üzerine yeni bir  sorumlu mühendise yönlendirildim. </a:t>
            </a:r>
            <a:endParaRPr lang="tr-TR" sz="1600" dirty="0"/>
          </a:p>
        </p:txBody>
      </p:sp>
      <p:sp>
        <p:nvSpPr>
          <p:cNvPr id="66" name="Başlık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5051" y="1187114"/>
            <a:ext cx="6812572" cy="1418310"/>
          </a:xfrm>
        </p:spPr>
        <p:txBody>
          <a:bodyPr rtlCol="0">
            <a:normAutofit/>
          </a:bodyPr>
          <a:lstStyle/>
          <a:p>
            <a:r>
              <a:rPr lang="tr-TR" sz="3200" dirty="0" smtClean="0"/>
              <a:t>İşyeri eğitimi Başlangıç Süreci</a:t>
            </a:r>
            <a:endParaRPr lang="tr-TR" sz="3200" dirty="0"/>
          </a:p>
        </p:txBody>
      </p:sp>
    </p:spTree>
    <p:extLst>
      <p:ext uri="{BB962C8B-B14F-4D97-AF65-F5344CB8AC3E}">
        <p14:creationId xmlns:p14="http://schemas.microsoft.com/office/powerpoint/2010/main" val="1094849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4670665" y="731767"/>
            <a:ext cx="2618159" cy="1307989"/>
          </a:xfrm>
        </p:spPr>
        <p:txBody>
          <a:bodyPr>
            <a:normAutofit/>
          </a:bodyPr>
          <a:lstStyle/>
          <a:p>
            <a:r>
              <a:rPr lang="tr-TR" sz="3200" dirty="0" err="1" smtClean="0"/>
              <a:t>Multimodal</a:t>
            </a:r>
            <a:endParaRPr lang="tr-TR" sz="3200" dirty="0"/>
          </a:p>
        </p:txBody>
      </p:sp>
      <p:sp>
        <p:nvSpPr>
          <p:cNvPr id="14" name="İçerik Yer Tutucusu 13"/>
          <p:cNvSpPr>
            <a:spLocks noGrp="1"/>
          </p:cNvSpPr>
          <p:nvPr>
            <p:ph idx="1"/>
          </p:nvPr>
        </p:nvSpPr>
        <p:spPr>
          <a:xfrm>
            <a:off x="1052664" y="2428253"/>
            <a:ext cx="5619873" cy="2378611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tr-TR" b="1" dirty="0" err="1"/>
              <a:t>Multimodal</a:t>
            </a:r>
            <a:r>
              <a:rPr lang="tr-TR" b="1" dirty="0"/>
              <a:t> (çok </a:t>
            </a:r>
            <a:r>
              <a:rPr lang="tr-TR" b="1" dirty="0" err="1"/>
              <a:t>modlu</a:t>
            </a:r>
            <a:r>
              <a:rPr lang="tr-TR" b="1" dirty="0"/>
              <a:t>)</a:t>
            </a:r>
            <a:r>
              <a:rPr lang="tr-TR" dirty="0"/>
              <a:t>, birden fazla veri türünü veya bilgi kaynağını (</a:t>
            </a:r>
            <a:r>
              <a:rPr lang="tr-TR" dirty="0" err="1"/>
              <a:t>mod</a:t>
            </a:r>
            <a:r>
              <a:rPr lang="tr-TR" dirty="0"/>
              <a:t>) birleştirerek çalışan yapay zeka modellerini ifade eder. İnsanların farklı duyular (görme, işitme, konuşma vb.) aracılığıyla bilgiyi birleştirerek çevrelerini anlamaları gibi, </a:t>
            </a:r>
            <a:r>
              <a:rPr lang="tr-TR" b="1" dirty="0" err="1"/>
              <a:t>multimodal</a:t>
            </a:r>
            <a:r>
              <a:rPr lang="tr-TR" b="1" dirty="0"/>
              <a:t> yapay zeka modelleri de</a:t>
            </a:r>
            <a:r>
              <a:rPr lang="tr-TR" dirty="0"/>
              <a:t> metin, görüntü, ses, video ve diğer veri türlerini aynı anda analiz eder.</a:t>
            </a:r>
          </a:p>
        </p:txBody>
      </p:sp>
      <p:pic>
        <p:nvPicPr>
          <p:cNvPr id="3" name="Resi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3394" y="1385762"/>
            <a:ext cx="4762535" cy="4762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814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ikdörtgen 3"/>
          <p:cNvSpPr/>
          <p:nvPr/>
        </p:nvSpPr>
        <p:spPr>
          <a:xfrm>
            <a:off x="2390522" y="2319211"/>
            <a:ext cx="28409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400" dirty="0" smtClean="0"/>
              <a:t>Kullanılan Teknolojiler</a:t>
            </a:r>
            <a:endParaRPr lang="tr-TR" sz="2400" dirty="0"/>
          </a:p>
        </p:txBody>
      </p:sp>
      <p:sp>
        <p:nvSpPr>
          <p:cNvPr id="5" name="İçerik Yer Tutucusu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90522" y="2893910"/>
            <a:ext cx="2740287" cy="3648482"/>
          </a:xfrm>
        </p:spPr>
        <p:txBody>
          <a:bodyPr rtlCol="0">
            <a:normAutofit fontScale="85000" lnSpcReduction="20000"/>
          </a:bodyPr>
          <a:lstStyle/>
          <a:p>
            <a:pPr rtl="0">
              <a:lnSpc>
                <a:spcPct val="110000"/>
              </a:lnSpc>
            </a:pPr>
            <a:r>
              <a:rPr lang="tr-TR" sz="1600" dirty="0" err="1" smtClean="0"/>
              <a:t>Pandas</a:t>
            </a:r>
            <a:endParaRPr lang="tr-TR" sz="1600" dirty="0" smtClean="0"/>
          </a:p>
          <a:p>
            <a:pPr rtl="0">
              <a:lnSpc>
                <a:spcPct val="110000"/>
              </a:lnSpc>
            </a:pPr>
            <a:r>
              <a:rPr lang="tr-TR" sz="1600" dirty="0" err="1" smtClean="0"/>
              <a:t>Matplotlib</a:t>
            </a:r>
            <a:endParaRPr lang="tr-TR" sz="1600" dirty="0" smtClean="0"/>
          </a:p>
          <a:p>
            <a:pPr rtl="0">
              <a:lnSpc>
                <a:spcPct val="110000"/>
              </a:lnSpc>
            </a:pPr>
            <a:r>
              <a:rPr lang="tr-TR" sz="1600" dirty="0" err="1" smtClean="0"/>
              <a:t>Seaborn</a:t>
            </a:r>
            <a:endParaRPr lang="tr-TR" sz="1600" dirty="0" smtClean="0"/>
          </a:p>
          <a:p>
            <a:pPr rtl="0">
              <a:lnSpc>
                <a:spcPct val="110000"/>
              </a:lnSpc>
            </a:pPr>
            <a:r>
              <a:rPr lang="tr-TR" sz="1600" dirty="0" err="1" smtClean="0"/>
              <a:t>Keras</a:t>
            </a:r>
            <a:endParaRPr lang="tr-TR" sz="1600" dirty="0" smtClean="0"/>
          </a:p>
          <a:p>
            <a:pPr rtl="0">
              <a:lnSpc>
                <a:spcPct val="110000"/>
              </a:lnSpc>
            </a:pPr>
            <a:r>
              <a:rPr lang="tr-TR" sz="1600" dirty="0" err="1" smtClean="0"/>
              <a:t>Tensorflow</a:t>
            </a:r>
            <a:endParaRPr lang="tr-TR" sz="1600" dirty="0" smtClean="0"/>
          </a:p>
          <a:p>
            <a:pPr rtl="0">
              <a:lnSpc>
                <a:spcPct val="110000"/>
              </a:lnSpc>
            </a:pPr>
            <a:r>
              <a:rPr lang="tr-TR" sz="1600" dirty="0" err="1" smtClean="0"/>
              <a:t>Googletranslate</a:t>
            </a:r>
            <a:endParaRPr lang="tr-TR" sz="1600" dirty="0" smtClean="0"/>
          </a:p>
          <a:p>
            <a:pPr rtl="0">
              <a:lnSpc>
                <a:spcPct val="110000"/>
              </a:lnSpc>
            </a:pPr>
            <a:r>
              <a:rPr lang="tr-TR" sz="1600" dirty="0" smtClean="0"/>
              <a:t>NLTK</a:t>
            </a:r>
          </a:p>
          <a:p>
            <a:pPr rtl="0">
              <a:lnSpc>
                <a:spcPct val="110000"/>
              </a:lnSpc>
            </a:pPr>
            <a:r>
              <a:rPr lang="tr-TR" sz="1600" dirty="0" smtClean="0"/>
              <a:t>Zemberek</a:t>
            </a:r>
          </a:p>
          <a:p>
            <a:pPr rtl="0">
              <a:lnSpc>
                <a:spcPct val="110000"/>
              </a:lnSpc>
            </a:pPr>
            <a:r>
              <a:rPr lang="tr-TR" sz="1600" dirty="0" err="1" smtClean="0"/>
              <a:t>Librosa</a:t>
            </a:r>
            <a:endParaRPr lang="tr-TR" sz="1600" dirty="0" smtClean="0"/>
          </a:p>
          <a:p>
            <a:pPr rtl="0">
              <a:lnSpc>
                <a:spcPct val="110000"/>
              </a:lnSpc>
            </a:pPr>
            <a:r>
              <a:rPr lang="tr-TR" sz="1600" dirty="0" err="1" smtClean="0"/>
              <a:t>Opencv</a:t>
            </a:r>
            <a:endParaRPr lang="tr-TR" sz="1600" dirty="0" smtClean="0"/>
          </a:p>
          <a:p>
            <a:pPr rtl="0">
              <a:lnSpc>
                <a:spcPct val="110000"/>
              </a:lnSpc>
            </a:pPr>
            <a:r>
              <a:rPr lang="tr-TR" sz="1600" dirty="0" err="1" smtClean="0"/>
              <a:t>glob</a:t>
            </a:r>
            <a:endParaRPr lang="tr-TR" sz="1600" dirty="0" smtClean="0"/>
          </a:p>
          <a:p>
            <a:pPr rtl="0">
              <a:lnSpc>
                <a:spcPct val="110000"/>
              </a:lnSpc>
            </a:pPr>
            <a:endParaRPr lang="tr-TR" sz="1600" dirty="0" smtClean="0"/>
          </a:p>
          <a:p>
            <a:pPr rtl="0">
              <a:lnSpc>
                <a:spcPct val="110000"/>
              </a:lnSpc>
            </a:pPr>
            <a:endParaRPr lang="tr-TR" sz="1600" dirty="0" smtClean="0"/>
          </a:p>
        </p:txBody>
      </p:sp>
      <p:sp>
        <p:nvSpPr>
          <p:cNvPr id="7" name="Dikdörtgen 6"/>
          <p:cNvSpPr/>
          <p:nvPr/>
        </p:nvSpPr>
        <p:spPr>
          <a:xfrm>
            <a:off x="6742719" y="2319211"/>
            <a:ext cx="316133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400" dirty="0" smtClean="0"/>
              <a:t>Kullanılan </a:t>
            </a:r>
            <a:r>
              <a:rPr lang="tr-TR" sz="2400" dirty="0" err="1" smtClean="0"/>
              <a:t>Verisetleri</a:t>
            </a:r>
            <a:endParaRPr lang="tr-TR" sz="2400" dirty="0"/>
          </a:p>
        </p:txBody>
      </p:sp>
      <p:sp>
        <p:nvSpPr>
          <p:cNvPr id="8" name="Dikdörtgen 7"/>
          <p:cNvSpPr/>
          <p:nvPr/>
        </p:nvSpPr>
        <p:spPr>
          <a:xfrm>
            <a:off x="6836504" y="2893910"/>
            <a:ext cx="2729080" cy="3970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10000"/>
              </a:lnSpc>
            </a:pPr>
            <a:r>
              <a:rPr lang="tr-TR" dirty="0" err="1" smtClean="0"/>
              <a:t>İmage</a:t>
            </a:r>
            <a:r>
              <a:rPr lang="tr-TR" dirty="0" smtClean="0"/>
              <a:t>, </a:t>
            </a:r>
            <a:r>
              <a:rPr lang="tr-TR" dirty="0" err="1" smtClean="0"/>
              <a:t>Audio</a:t>
            </a:r>
            <a:r>
              <a:rPr lang="tr-TR" dirty="0" smtClean="0"/>
              <a:t>, </a:t>
            </a:r>
            <a:r>
              <a:rPr lang="tr-TR" dirty="0" err="1" smtClean="0"/>
              <a:t>Text</a:t>
            </a:r>
            <a:r>
              <a:rPr lang="tr-TR" dirty="0" smtClean="0"/>
              <a:t> </a:t>
            </a:r>
            <a:r>
              <a:rPr lang="tr-TR" dirty="0" err="1" smtClean="0"/>
              <a:t>Datasets</a:t>
            </a:r>
            <a:endParaRPr lang="tr-TR" dirty="0"/>
          </a:p>
        </p:txBody>
      </p:sp>
      <p:pic>
        <p:nvPicPr>
          <p:cNvPr id="2" name="Resi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931" y="880274"/>
            <a:ext cx="3675185" cy="882044"/>
          </a:xfrm>
          <a:prstGeom prst="rect">
            <a:avLst/>
          </a:prstGeom>
        </p:spPr>
      </p:pic>
      <p:pic>
        <p:nvPicPr>
          <p:cNvPr id="10" name="Resim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6898" y="-215707"/>
            <a:ext cx="2256472" cy="2256472"/>
          </a:xfrm>
          <a:prstGeom prst="rect">
            <a:avLst/>
          </a:prstGeom>
        </p:spPr>
      </p:pic>
      <p:pic>
        <p:nvPicPr>
          <p:cNvPr id="11" name="Resim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5462" y="662921"/>
            <a:ext cx="3488628" cy="1011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710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4438529" y="937970"/>
            <a:ext cx="3500925" cy="1478570"/>
          </a:xfrm>
        </p:spPr>
        <p:txBody>
          <a:bodyPr>
            <a:normAutofit/>
          </a:bodyPr>
          <a:lstStyle/>
          <a:p>
            <a:r>
              <a:rPr lang="tr-TR" sz="2400" dirty="0" smtClean="0"/>
              <a:t>Data </a:t>
            </a:r>
            <a:r>
              <a:rPr lang="tr-TR" sz="2400" dirty="0" err="1" smtClean="0"/>
              <a:t>processing</a:t>
            </a:r>
            <a:endParaRPr lang="tr-TR" sz="2400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1286998" y="2193606"/>
            <a:ext cx="11318240" cy="3541714"/>
          </a:xfrm>
        </p:spPr>
        <p:txBody>
          <a:bodyPr>
            <a:normAutofit/>
          </a:bodyPr>
          <a:lstStyle/>
          <a:p>
            <a:r>
              <a:rPr lang="tr-TR" sz="1800" dirty="0" err="1" smtClean="0"/>
              <a:t>İmage</a:t>
            </a:r>
            <a:r>
              <a:rPr lang="tr-TR" sz="1800" dirty="0" smtClean="0"/>
              <a:t>, </a:t>
            </a:r>
            <a:r>
              <a:rPr lang="tr-TR" sz="1800" dirty="0" err="1" smtClean="0"/>
              <a:t>audio</a:t>
            </a:r>
            <a:r>
              <a:rPr lang="tr-TR" sz="1800" dirty="0" smtClean="0"/>
              <a:t> ve NLP modeli için kullanılan verileri tekrar </a:t>
            </a:r>
            <a:r>
              <a:rPr lang="tr-TR" sz="1800" dirty="0" err="1" smtClean="0"/>
              <a:t>preprocess</a:t>
            </a:r>
            <a:r>
              <a:rPr lang="tr-TR" sz="1800" dirty="0" smtClean="0"/>
              <a:t> edildi ve </a:t>
            </a:r>
            <a:r>
              <a:rPr lang="tr-TR" sz="1800" dirty="0" err="1" smtClean="0"/>
              <a:t>dataframe</a:t>
            </a:r>
            <a:r>
              <a:rPr lang="tr-TR" sz="1800" dirty="0" smtClean="0"/>
              <a:t> formatına dönüştürüldü.</a:t>
            </a:r>
          </a:p>
          <a:p>
            <a:r>
              <a:rPr lang="tr-TR" sz="1800" dirty="0" err="1" smtClean="0"/>
              <a:t>Multimodal</a:t>
            </a:r>
            <a:r>
              <a:rPr lang="tr-TR" sz="1800" dirty="0" smtClean="0"/>
              <a:t> oluşturabilmek için tüm verilerin aynı </a:t>
            </a:r>
            <a:r>
              <a:rPr lang="tr-TR" sz="1800" dirty="0" err="1" smtClean="0"/>
              <a:t>batch_size</a:t>
            </a:r>
            <a:r>
              <a:rPr lang="tr-TR" sz="1800" dirty="0" smtClean="0"/>
              <a:t> değerinde olmasına dikkat edildi.</a:t>
            </a:r>
          </a:p>
          <a:p>
            <a:r>
              <a:rPr lang="tr-TR" sz="1800" dirty="0" smtClean="0"/>
              <a:t>Veriler aynı </a:t>
            </a:r>
            <a:r>
              <a:rPr lang="tr-TR" sz="1800" dirty="0" err="1" smtClean="0"/>
              <a:t>batch_size</a:t>
            </a:r>
            <a:r>
              <a:rPr lang="tr-TR" sz="1800" dirty="0"/>
              <a:t> </a:t>
            </a:r>
            <a:r>
              <a:rPr lang="tr-TR" sz="1800" dirty="0" smtClean="0"/>
              <a:t>oranında birleştirilerek </a:t>
            </a:r>
            <a:r>
              <a:rPr lang="tr-TR" sz="1800" dirty="0" err="1" smtClean="0"/>
              <a:t>train</a:t>
            </a:r>
            <a:r>
              <a:rPr lang="tr-TR" sz="1800" dirty="0" smtClean="0"/>
              <a:t>, test ve </a:t>
            </a:r>
            <a:r>
              <a:rPr lang="tr-TR" sz="1800" dirty="0" err="1" smtClean="0"/>
              <a:t>validation</a:t>
            </a:r>
            <a:r>
              <a:rPr lang="tr-TR" sz="1800" dirty="0" smtClean="0"/>
              <a:t> </a:t>
            </a:r>
            <a:r>
              <a:rPr lang="tr-TR" sz="1800" dirty="0" err="1" smtClean="0"/>
              <a:t>verieri</a:t>
            </a:r>
            <a:r>
              <a:rPr lang="tr-TR" sz="1800" dirty="0" smtClean="0"/>
              <a:t> oluşturuldu.</a:t>
            </a:r>
          </a:p>
          <a:p>
            <a:r>
              <a:rPr lang="tr-TR" sz="1800" dirty="0" smtClean="0"/>
              <a:t>Kullanılacak modellerin son bağlantı katmanında önceki katmanları </a:t>
            </a:r>
            <a:r>
              <a:rPr lang="tr-TR" sz="1800" dirty="0" err="1" smtClean="0"/>
              <a:t>multimodala</a:t>
            </a:r>
            <a:r>
              <a:rPr lang="tr-TR" sz="1800" dirty="0" smtClean="0"/>
              <a:t> eklendi.</a:t>
            </a:r>
          </a:p>
          <a:p>
            <a:r>
              <a:rPr lang="tr-TR" sz="1800" dirty="0" smtClean="0"/>
              <a:t>Kullanılan modellerin </a:t>
            </a:r>
            <a:r>
              <a:rPr lang="tr-TR" sz="1800" dirty="0" err="1" smtClean="0"/>
              <a:t>input_shape</a:t>
            </a:r>
            <a:r>
              <a:rPr lang="tr-TR" sz="1800" dirty="0" smtClean="0"/>
              <a:t> değerlerine göre </a:t>
            </a:r>
            <a:r>
              <a:rPr lang="tr-TR" sz="1800" dirty="0" err="1" smtClean="0"/>
              <a:t>input</a:t>
            </a:r>
            <a:r>
              <a:rPr lang="tr-TR" sz="1800" dirty="0" smtClean="0"/>
              <a:t> ve </a:t>
            </a:r>
            <a:r>
              <a:rPr lang="tr-TR" sz="1800" dirty="0" err="1" smtClean="0"/>
              <a:t>output</a:t>
            </a:r>
            <a:r>
              <a:rPr lang="tr-TR" sz="1800" dirty="0" smtClean="0"/>
              <a:t> katmanları oluşturuldu.</a:t>
            </a:r>
          </a:p>
          <a:p>
            <a:r>
              <a:rPr lang="tr-TR" sz="1800" dirty="0" smtClean="0"/>
              <a:t>Modeller </a:t>
            </a:r>
            <a:r>
              <a:rPr lang="tr-TR" sz="1800" dirty="0" err="1" smtClean="0"/>
              <a:t>concat</a:t>
            </a:r>
            <a:r>
              <a:rPr lang="tr-TR" sz="1800" dirty="0" smtClean="0"/>
              <a:t> ile birbirlerine eklendi ve </a:t>
            </a:r>
            <a:r>
              <a:rPr lang="tr-TR" sz="1800" dirty="0" err="1" smtClean="0"/>
              <a:t>softmax</a:t>
            </a:r>
            <a:r>
              <a:rPr lang="tr-TR" sz="1800" dirty="0" smtClean="0"/>
              <a:t> fonksiyonu ile sonlandırıldı.</a:t>
            </a:r>
          </a:p>
          <a:p>
            <a:r>
              <a:rPr lang="tr-TR" sz="1800" dirty="0" smtClean="0"/>
              <a:t>Veriler başarılı bir şekilde </a:t>
            </a:r>
            <a:r>
              <a:rPr lang="tr-TR" sz="1800" dirty="0" err="1" smtClean="0"/>
              <a:t>train</a:t>
            </a:r>
            <a:r>
              <a:rPr lang="tr-TR" sz="1800" dirty="0" smtClean="0"/>
              <a:t> edilip sonuçlar kaydedildi.</a:t>
            </a:r>
            <a:endParaRPr lang="tr-TR" sz="1800" dirty="0"/>
          </a:p>
        </p:txBody>
      </p:sp>
    </p:spTree>
    <p:extLst>
      <p:ext uri="{BB962C8B-B14F-4D97-AF65-F5344CB8AC3E}">
        <p14:creationId xmlns:p14="http://schemas.microsoft.com/office/powerpoint/2010/main" val="3683132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Resi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3398" y="1673075"/>
            <a:ext cx="5895864" cy="2635128"/>
          </a:xfrm>
          <a:prstGeom prst="rect">
            <a:avLst/>
          </a:prstGeom>
        </p:spPr>
      </p:pic>
      <p:pic>
        <p:nvPicPr>
          <p:cNvPr id="6" name="Resi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3399" y="40494"/>
            <a:ext cx="5271610" cy="1587568"/>
          </a:xfrm>
          <a:prstGeom prst="rect">
            <a:avLst/>
          </a:prstGeom>
        </p:spPr>
      </p:pic>
      <p:pic>
        <p:nvPicPr>
          <p:cNvPr id="7" name="Resim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3398" y="4394655"/>
            <a:ext cx="5688623" cy="2379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980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347" y="0"/>
            <a:ext cx="7819745" cy="2728349"/>
          </a:xfrm>
          <a:prstGeom prst="rect">
            <a:avLst/>
          </a:prstGeom>
        </p:spPr>
      </p:pic>
      <p:pic>
        <p:nvPicPr>
          <p:cNvPr id="5" name="Resi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4635" y="2879277"/>
            <a:ext cx="4845168" cy="3811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031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2187699" y="2016494"/>
            <a:ext cx="8890610" cy="1478570"/>
          </a:xfrm>
        </p:spPr>
        <p:txBody>
          <a:bodyPr>
            <a:normAutofit/>
          </a:bodyPr>
          <a:lstStyle/>
          <a:p>
            <a:r>
              <a:rPr lang="tr-TR" sz="4400" b="1" dirty="0" smtClean="0"/>
              <a:t>Dinlediğiniz için teşekkürler</a:t>
            </a:r>
            <a:endParaRPr lang="tr-TR" sz="4400" b="1" dirty="0"/>
          </a:p>
        </p:txBody>
      </p:sp>
    </p:spTree>
    <p:extLst>
      <p:ext uri="{BB962C8B-B14F-4D97-AF65-F5344CB8AC3E}">
        <p14:creationId xmlns:p14="http://schemas.microsoft.com/office/powerpoint/2010/main" val="863421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1345772" y="949569"/>
            <a:ext cx="4386814" cy="1296988"/>
          </a:xfrm>
        </p:spPr>
        <p:txBody>
          <a:bodyPr>
            <a:normAutofit/>
          </a:bodyPr>
          <a:lstStyle/>
          <a:p>
            <a:r>
              <a:rPr lang="tr-TR" sz="3200" dirty="0" smtClean="0"/>
              <a:t>Geliştirilen projeler</a:t>
            </a:r>
            <a:endParaRPr lang="tr-TR" sz="3200" dirty="0"/>
          </a:p>
        </p:txBody>
      </p:sp>
      <p:sp>
        <p:nvSpPr>
          <p:cNvPr id="4" name="İçerik Yer Tutucusu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22891" y="2342112"/>
            <a:ext cx="7568290" cy="2937912"/>
          </a:xfrm>
        </p:spPr>
        <p:txBody>
          <a:bodyPr rtlCol="0">
            <a:normAutofit/>
          </a:bodyPr>
          <a:lstStyle/>
          <a:p>
            <a:pPr rtl="0">
              <a:lnSpc>
                <a:spcPct val="110000"/>
              </a:lnSpc>
            </a:pPr>
            <a:r>
              <a:rPr lang="tr-TR" sz="1600" dirty="0" err="1" smtClean="0"/>
              <a:t>İmage</a:t>
            </a:r>
            <a:r>
              <a:rPr lang="tr-TR" sz="1600" dirty="0" smtClean="0"/>
              <a:t> </a:t>
            </a:r>
            <a:r>
              <a:rPr lang="tr-TR" sz="1600" dirty="0" err="1" smtClean="0"/>
              <a:t>Classification</a:t>
            </a:r>
            <a:r>
              <a:rPr lang="tr-TR" sz="1600" dirty="0" smtClean="0"/>
              <a:t>  </a:t>
            </a:r>
            <a:r>
              <a:rPr lang="tr-TR" sz="1600" dirty="0" err="1" smtClean="0"/>
              <a:t>Modal</a:t>
            </a:r>
            <a:endParaRPr lang="tr-TR" sz="1600" dirty="0" smtClean="0"/>
          </a:p>
          <a:p>
            <a:pPr marL="0" indent="0" rtl="0">
              <a:lnSpc>
                <a:spcPct val="110000"/>
              </a:lnSpc>
              <a:buNone/>
            </a:pPr>
            <a:endParaRPr lang="tr-TR" sz="1600" dirty="0" smtClean="0"/>
          </a:p>
          <a:p>
            <a:pPr rtl="0">
              <a:lnSpc>
                <a:spcPct val="110000"/>
              </a:lnSpc>
            </a:pPr>
            <a:r>
              <a:rPr lang="tr-TR" sz="1600" dirty="0" err="1" smtClean="0"/>
              <a:t>Audio</a:t>
            </a:r>
            <a:r>
              <a:rPr lang="tr-TR" sz="1600" dirty="0" smtClean="0"/>
              <a:t> </a:t>
            </a:r>
            <a:r>
              <a:rPr lang="tr-TR" sz="1600" dirty="0" err="1" smtClean="0"/>
              <a:t>Classification</a:t>
            </a:r>
            <a:r>
              <a:rPr lang="tr-TR" sz="1600" dirty="0" smtClean="0"/>
              <a:t> </a:t>
            </a:r>
            <a:r>
              <a:rPr lang="tr-TR" sz="1600" dirty="0" err="1" smtClean="0"/>
              <a:t>Modal</a:t>
            </a:r>
            <a:endParaRPr lang="tr-TR" sz="1600" dirty="0" smtClean="0"/>
          </a:p>
          <a:p>
            <a:pPr rtl="0">
              <a:lnSpc>
                <a:spcPct val="110000"/>
              </a:lnSpc>
            </a:pPr>
            <a:endParaRPr lang="tr-TR" sz="1600" dirty="0" smtClean="0"/>
          </a:p>
          <a:p>
            <a:pPr rtl="0">
              <a:lnSpc>
                <a:spcPct val="110000"/>
              </a:lnSpc>
            </a:pPr>
            <a:r>
              <a:rPr lang="tr-TR" sz="1600" dirty="0" err="1" smtClean="0"/>
              <a:t>Text</a:t>
            </a:r>
            <a:r>
              <a:rPr lang="tr-TR" sz="1600" dirty="0" smtClean="0"/>
              <a:t> </a:t>
            </a:r>
            <a:r>
              <a:rPr lang="tr-TR" sz="1600" dirty="0" err="1" smtClean="0"/>
              <a:t>Classification</a:t>
            </a:r>
            <a:r>
              <a:rPr lang="tr-TR" sz="1600" dirty="0" smtClean="0"/>
              <a:t> </a:t>
            </a:r>
            <a:r>
              <a:rPr lang="tr-TR" sz="1600" dirty="0" err="1" smtClean="0"/>
              <a:t>Modal</a:t>
            </a:r>
            <a:endParaRPr lang="tr-TR" sz="1600" dirty="0" smtClean="0"/>
          </a:p>
          <a:p>
            <a:pPr rtl="0">
              <a:lnSpc>
                <a:spcPct val="110000"/>
              </a:lnSpc>
            </a:pPr>
            <a:endParaRPr lang="tr-TR" sz="1600" dirty="0"/>
          </a:p>
          <a:p>
            <a:pPr rtl="0">
              <a:lnSpc>
                <a:spcPct val="110000"/>
              </a:lnSpc>
            </a:pPr>
            <a:r>
              <a:rPr lang="tr-TR" sz="1600" dirty="0" err="1" smtClean="0"/>
              <a:t>Mutlimodal</a:t>
            </a:r>
            <a:endParaRPr lang="tr-TR" sz="1600" dirty="0"/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2621" y="1141535"/>
            <a:ext cx="4511918" cy="4511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841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2736356" y="378069"/>
            <a:ext cx="6064744" cy="1367326"/>
          </a:xfrm>
        </p:spPr>
        <p:txBody>
          <a:bodyPr>
            <a:normAutofit/>
          </a:bodyPr>
          <a:lstStyle/>
          <a:p>
            <a:r>
              <a:rPr lang="tr-TR" sz="3200" dirty="0" err="1" smtClean="0"/>
              <a:t>İmage</a:t>
            </a:r>
            <a:r>
              <a:rPr lang="tr-TR" sz="3200" dirty="0" smtClean="0"/>
              <a:t> </a:t>
            </a:r>
            <a:r>
              <a:rPr lang="tr-TR" sz="3200" dirty="0" err="1" smtClean="0"/>
              <a:t>Classification</a:t>
            </a:r>
            <a:r>
              <a:rPr lang="tr-TR" sz="3200" dirty="0" smtClean="0"/>
              <a:t> </a:t>
            </a:r>
            <a:r>
              <a:rPr lang="tr-TR" sz="3200" dirty="0" err="1" smtClean="0"/>
              <a:t>modal</a:t>
            </a:r>
            <a:endParaRPr lang="tr-TR" sz="3200" dirty="0"/>
          </a:p>
        </p:txBody>
      </p:sp>
      <p:pic>
        <p:nvPicPr>
          <p:cNvPr id="7" name="Resim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1285" y="1932769"/>
            <a:ext cx="5430715" cy="3453378"/>
          </a:xfrm>
          <a:prstGeom prst="rect">
            <a:avLst/>
          </a:prstGeom>
        </p:spPr>
      </p:pic>
      <p:sp>
        <p:nvSpPr>
          <p:cNvPr id="14" name="İçerik Yer Tutucusu 13"/>
          <p:cNvSpPr>
            <a:spLocks noGrp="1"/>
          </p:cNvSpPr>
          <p:nvPr>
            <p:ph idx="1"/>
          </p:nvPr>
        </p:nvSpPr>
        <p:spPr>
          <a:xfrm>
            <a:off x="912811" y="2114259"/>
            <a:ext cx="5619873" cy="3541714"/>
          </a:xfrm>
        </p:spPr>
        <p:txBody>
          <a:bodyPr/>
          <a:lstStyle/>
          <a:p>
            <a:pPr marL="0" indent="0">
              <a:buNone/>
            </a:pPr>
            <a:r>
              <a:rPr lang="tr-TR" dirty="0" err="1"/>
              <a:t>Facial</a:t>
            </a:r>
            <a:r>
              <a:rPr lang="tr-TR" dirty="0"/>
              <a:t> </a:t>
            </a:r>
            <a:r>
              <a:rPr lang="tr-TR" dirty="0" err="1"/>
              <a:t>Emotion</a:t>
            </a:r>
            <a:r>
              <a:rPr lang="tr-TR" dirty="0"/>
              <a:t> </a:t>
            </a:r>
            <a:r>
              <a:rPr lang="tr-TR" dirty="0" err="1"/>
              <a:t>Recognition</a:t>
            </a:r>
            <a:r>
              <a:rPr lang="tr-TR" dirty="0"/>
              <a:t> İnsanların yüz ifadelerinden duygusal durumlarını belirleme teknolojisidir. Makine öğrenimi ve derin öğrenme teknikleri kullanılarak gerçekleştirilir.</a:t>
            </a:r>
          </a:p>
        </p:txBody>
      </p:sp>
    </p:spTree>
    <p:extLst>
      <p:ext uri="{BB962C8B-B14F-4D97-AF65-F5344CB8AC3E}">
        <p14:creationId xmlns:p14="http://schemas.microsoft.com/office/powerpoint/2010/main" val="301446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ikdörtgen 3"/>
          <p:cNvSpPr/>
          <p:nvPr/>
        </p:nvSpPr>
        <p:spPr>
          <a:xfrm>
            <a:off x="2390522" y="2319211"/>
            <a:ext cx="28409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400" dirty="0" smtClean="0"/>
              <a:t>Kullanılan Teknolojiler</a:t>
            </a:r>
            <a:endParaRPr lang="tr-TR" sz="2400" dirty="0"/>
          </a:p>
        </p:txBody>
      </p:sp>
      <p:sp>
        <p:nvSpPr>
          <p:cNvPr id="5" name="İçerik Yer Tutucusu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91140" y="3033672"/>
            <a:ext cx="1319834" cy="2510327"/>
          </a:xfrm>
        </p:spPr>
        <p:txBody>
          <a:bodyPr rtlCol="0">
            <a:normAutofit fontScale="92500" lnSpcReduction="10000"/>
          </a:bodyPr>
          <a:lstStyle/>
          <a:p>
            <a:pPr rtl="0">
              <a:lnSpc>
                <a:spcPct val="110000"/>
              </a:lnSpc>
            </a:pPr>
            <a:r>
              <a:rPr lang="tr-TR" sz="1600" dirty="0" err="1" smtClean="0"/>
              <a:t>Pandas</a:t>
            </a:r>
            <a:endParaRPr lang="tr-TR" sz="1600" dirty="0" smtClean="0"/>
          </a:p>
          <a:p>
            <a:pPr rtl="0">
              <a:lnSpc>
                <a:spcPct val="110000"/>
              </a:lnSpc>
            </a:pPr>
            <a:r>
              <a:rPr lang="tr-TR" sz="1600" dirty="0" err="1" smtClean="0"/>
              <a:t>Numpy</a:t>
            </a:r>
            <a:endParaRPr lang="tr-TR" sz="1600" dirty="0" smtClean="0"/>
          </a:p>
          <a:p>
            <a:pPr rtl="0">
              <a:lnSpc>
                <a:spcPct val="110000"/>
              </a:lnSpc>
            </a:pPr>
            <a:r>
              <a:rPr lang="tr-TR" sz="1600" dirty="0" err="1" smtClean="0"/>
              <a:t>Matplotlib</a:t>
            </a:r>
            <a:endParaRPr lang="tr-TR" sz="1600" dirty="0" smtClean="0"/>
          </a:p>
          <a:p>
            <a:pPr rtl="0">
              <a:lnSpc>
                <a:spcPct val="110000"/>
              </a:lnSpc>
            </a:pPr>
            <a:r>
              <a:rPr lang="tr-TR" sz="1600" dirty="0" err="1" smtClean="0"/>
              <a:t>Seaborn</a:t>
            </a:r>
            <a:endParaRPr lang="tr-TR" sz="1600" dirty="0" smtClean="0"/>
          </a:p>
          <a:p>
            <a:pPr rtl="0">
              <a:lnSpc>
                <a:spcPct val="110000"/>
              </a:lnSpc>
            </a:pPr>
            <a:r>
              <a:rPr lang="tr-TR" sz="1600" dirty="0" err="1" smtClean="0"/>
              <a:t>Keras</a:t>
            </a:r>
            <a:endParaRPr lang="tr-TR" sz="1600" dirty="0" smtClean="0"/>
          </a:p>
          <a:p>
            <a:pPr rtl="0">
              <a:lnSpc>
                <a:spcPct val="110000"/>
              </a:lnSpc>
            </a:pPr>
            <a:r>
              <a:rPr lang="tr-TR" sz="1600" dirty="0" err="1" smtClean="0"/>
              <a:t>Tensorflow</a:t>
            </a:r>
            <a:endParaRPr lang="tr-TR" sz="1600" dirty="0" smtClean="0"/>
          </a:p>
          <a:p>
            <a:pPr rtl="0">
              <a:lnSpc>
                <a:spcPct val="110000"/>
              </a:lnSpc>
            </a:pPr>
            <a:r>
              <a:rPr lang="tr-TR" sz="1600" dirty="0" err="1" smtClean="0"/>
              <a:t>OpenCV</a:t>
            </a:r>
            <a:endParaRPr lang="tr-TR" sz="1600" dirty="0" smtClean="0"/>
          </a:p>
          <a:p>
            <a:pPr rtl="0">
              <a:lnSpc>
                <a:spcPct val="110000"/>
              </a:lnSpc>
            </a:pPr>
            <a:endParaRPr lang="tr-TR" sz="1600" dirty="0" smtClean="0"/>
          </a:p>
          <a:p>
            <a:pPr rtl="0">
              <a:lnSpc>
                <a:spcPct val="110000"/>
              </a:lnSpc>
            </a:pPr>
            <a:endParaRPr lang="tr-TR" sz="1600" dirty="0" smtClean="0"/>
          </a:p>
        </p:txBody>
      </p:sp>
      <p:sp>
        <p:nvSpPr>
          <p:cNvPr id="7" name="Dikdörtgen 6"/>
          <p:cNvSpPr/>
          <p:nvPr/>
        </p:nvSpPr>
        <p:spPr>
          <a:xfrm>
            <a:off x="6742719" y="2319211"/>
            <a:ext cx="316133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r-TR" sz="2400" dirty="0" smtClean="0"/>
              <a:t>Kullanılan </a:t>
            </a:r>
            <a:r>
              <a:rPr lang="tr-TR" sz="2400" dirty="0" err="1" smtClean="0"/>
              <a:t>Verisetleri</a:t>
            </a:r>
            <a:endParaRPr lang="tr-TR" sz="2400" dirty="0"/>
          </a:p>
        </p:txBody>
      </p:sp>
      <p:sp>
        <p:nvSpPr>
          <p:cNvPr id="8" name="Dikdörtgen 7"/>
          <p:cNvSpPr/>
          <p:nvPr/>
        </p:nvSpPr>
        <p:spPr>
          <a:xfrm>
            <a:off x="6742719" y="2887474"/>
            <a:ext cx="986809" cy="38010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10000"/>
              </a:lnSpc>
            </a:pPr>
            <a:r>
              <a:rPr lang="tr-TR" dirty="0" smtClean="0"/>
              <a:t>Fer2013</a:t>
            </a:r>
            <a:endParaRPr lang="tr-TR" dirty="0"/>
          </a:p>
        </p:txBody>
      </p:sp>
      <p:pic>
        <p:nvPicPr>
          <p:cNvPr id="10" name="Resim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5203" y="548658"/>
            <a:ext cx="1816837" cy="1133735"/>
          </a:xfrm>
          <a:prstGeom prst="rect">
            <a:avLst/>
          </a:prstGeom>
        </p:spPr>
      </p:pic>
      <p:pic>
        <p:nvPicPr>
          <p:cNvPr id="11" name="Resim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7826" y="404193"/>
            <a:ext cx="2282692" cy="1422664"/>
          </a:xfrm>
          <a:prstGeom prst="rect">
            <a:avLst/>
          </a:prstGeom>
        </p:spPr>
      </p:pic>
      <p:pic>
        <p:nvPicPr>
          <p:cNvPr id="12" name="Resim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5666" y="119067"/>
            <a:ext cx="3140319" cy="2093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343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van 1"/>
          <p:cNvSpPr>
            <a:spLocks noGrp="1"/>
          </p:cNvSpPr>
          <p:nvPr>
            <p:ph type="title"/>
          </p:nvPr>
        </p:nvSpPr>
        <p:spPr>
          <a:xfrm>
            <a:off x="4174760" y="929178"/>
            <a:ext cx="3500925" cy="1478570"/>
          </a:xfrm>
        </p:spPr>
        <p:txBody>
          <a:bodyPr>
            <a:normAutofit/>
          </a:bodyPr>
          <a:lstStyle/>
          <a:p>
            <a:r>
              <a:rPr lang="tr-TR" sz="2400" dirty="0" smtClean="0"/>
              <a:t>Data </a:t>
            </a:r>
            <a:r>
              <a:rPr lang="tr-TR" sz="2400" dirty="0" err="1" smtClean="0"/>
              <a:t>processing</a:t>
            </a:r>
            <a:endParaRPr lang="tr-TR" sz="2400" dirty="0"/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1589820" y="2469294"/>
            <a:ext cx="9905999" cy="3541714"/>
          </a:xfrm>
        </p:spPr>
        <p:txBody>
          <a:bodyPr>
            <a:normAutofit/>
          </a:bodyPr>
          <a:lstStyle/>
          <a:p>
            <a:r>
              <a:rPr lang="tr-TR" sz="1800" dirty="0" err="1" smtClean="0"/>
              <a:t>Veriseti</a:t>
            </a:r>
            <a:r>
              <a:rPr lang="tr-TR" sz="1800" dirty="0" smtClean="0"/>
              <a:t> indirilip </a:t>
            </a:r>
            <a:r>
              <a:rPr lang="tr-TR" sz="1800" dirty="0" err="1" smtClean="0"/>
              <a:t>path</a:t>
            </a:r>
            <a:r>
              <a:rPr lang="tr-TR" sz="1800" dirty="0" smtClean="0"/>
              <a:t> ve </a:t>
            </a:r>
            <a:r>
              <a:rPr lang="tr-TR" sz="1800" dirty="0" err="1" smtClean="0"/>
              <a:t>label</a:t>
            </a:r>
            <a:r>
              <a:rPr lang="tr-TR" sz="1800" dirty="0" smtClean="0"/>
              <a:t> olacak şekilde </a:t>
            </a:r>
            <a:r>
              <a:rPr lang="tr-TR" sz="1800" dirty="0" err="1" smtClean="0"/>
              <a:t>DataFrame</a:t>
            </a:r>
            <a:r>
              <a:rPr lang="tr-TR" sz="1800" dirty="0" smtClean="0"/>
              <a:t> formatında kaydedildi.</a:t>
            </a:r>
          </a:p>
          <a:p>
            <a:r>
              <a:rPr lang="tr-TR" sz="1800" dirty="0" smtClean="0"/>
              <a:t>Kullanılacak olan </a:t>
            </a:r>
            <a:r>
              <a:rPr lang="tr-TR" sz="1800" dirty="0" err="1" smtClean="0"/>
              <a:t>classlar</a:t>
            </a:r>
            <a:r>
              <a:rPr lang="tr-TR" sz="1800" dirty="0" smtClean="0"/>
              <a:t>( </a:t>
            </a:r>
            <a:r>
              <a:rPr lang="tr-TR" sz="1800" dirty="0" err="1" smtClean="0"/>
              <a:t>angry</a:t>
            </a:r>
            <a:r>
              <a:rPr lang="tr-TR" sz="1800" dirty="0" smtClean="0"/>
              <a:t>, </a:t>
            </a:r>
            <a:r>
              <a:rPr lang="tr-TR" sz="1800" dirty="0" err="1" smtClean="0"/>
              <a:t>happy</a:t>
            </a:r>
            <a:r>
              <a:rPr lang="tr-TR" sz="1800" dirty="0" smtClean="0"/>
              <a:t>, </a:t>
            </a:r>
            <a:r>
              <a:rPr lang="tr-TR" sz="1800" dirty="0" err="1" smtClean="0"/>
              <a:t>neutral</a:t>
            </a:r>
            <a:r>
              <a:rPr lang="tr-TR" sz="1800" dirty="0" smtClean="0"/>
              <a:t>, </a:t>
            </a:r>
            <a:r>
              <a:rPr lang="tr-TR" sz="1800" dirty="0" err="1" smtClean="0"/>
              <a:t>sad</a:t>
            </a:r>
            <a:r>
              <a:rPr lang="tr-TR" sz="1800" dirty="0" smtClean="0"/>
              <a:t>, </a:t>
            </a:r>
            <a:r>
              <a:rPr lang="tr-TR" sz="1800" dirty="0" err="1" smtClean="0"/>
              <a:t>surprise</a:t>
            </a:r>
            <a:r>
              <a:rPr lang="tr-TR" sz="1800" dirty="0" smtClean="0"/>
              <a:t> ) dışındaki diğer </a:t>
            </a:r>
            <a:r>
              <a:rPr lang="tr-TR" sz="1800" dirty="0" err="1" smtClean="0"/>
              <a:t>classlar</a:t>
            </a:r>
            <a:r>
              <a:rPr lang="tr-TR" sz="1800" dirty="0" smtClean="0"/>
              <a:t> silindi.</a:t>
            </a:r>
          </a:p>
          <a:p>
            <a:r>
              <a:rPr lang="tr-TR" sz="1800" dirty="0" err="1" smtClean="0"/>
              <a:t>Train_test_split</a:t>
            </a:r>
            <a:r>
              <a:rPr lang="tr-TR" sz="1800" dirty="0" smtClean="0"/>
              <a:t> kullanılarak veriler </a:t>
            </a:r>
            <a:r>
              <a:rPr lang="tr-TR" sz="1800" dirty="0" err="1" smtClean="0"/>
              <a:t>train</a:t>
            </a:r>
            <a:r>
              <a:rPr lang="tr-TR" sz="1800" dirty="0" smtClean="0"/>
              <a:t>, test ve </a:t>
            </a:r>
            <a:r>
              <a:rPr lang="tr-TR" sz="1800" dirty="0" err="1" smtClean="0"/>
              <a:t>validation</a:t>
            </a:r>
            <a:r>
              <a:rPr lang="tr-TR" sz="1800" dirty="0" smtClean="0"/>
              <a:t> </a:t>
            </a:r>
            <a:r>
              <a:rPr lang="tr-TR" sz="1800" dirty="0" err="1" smtClean="0"/>
              <a:t>data’lara</a:t>
            </a:r>
            <a:r>
              <a:rPr lang="tr-TR" sz="1800" dirty="0" smtClean="0"/>
              <a:t> ayrıldı. </a:t>
            </a:r>
          </a:p>
          <a:p>
            <a:r>
              <a:rPr lang="tr-TR" sz="1800" dirty="0" smtClean="0"/>
              <a:t>Veri arttırma yöntemleri uygulanarak,  </a:t>
            </a:r>
            <a:r>
              <a:rPr lang="tr-TR" sz="1800" dirty="0" err="1" smtClean="0"/>
              <a:t>İmageDataGenerator</a:t>
            </a:r>
            <a:r>
              <a:rPr lang="tr-TR" sz="1800" dirty="0" smtClean="0"/>
              <a:t> kullanılarak veriler </a:t>
            </a:r>
            <a:r>
              <a:rPr lang="tr-TR" sz="1800" dirty="0" err="1" smtClean="0"/>
              <a:t>load</a:t>
            </a:r>
            <a:r>
              <a:rPr lang="tr-TR" sz="1800" dirty="0" smtClean="0"/>
              <a:t> edildi.</a:t>
            </a:r>
          </a:p>
          <a:p>
            <a:r>
              <a:rPr lang="tr-TR" sz="1800" dirty="0" err="1" smtClean="0"/>
              <a:t>Classlar</a:t>
            </a:r>
            <a:r>
              <a:rPr lang="tr-TR" sz="1800" dirty="0" smtClean="0"/>
              <a:t> arasındaki dengesizliğin azaltılması için </a:t>
            </a:r>
            <a:r>
              <a:rPr lang="tr-TR" sz="1800" dirty="0" err="1" smtClean="0"/>
              <a:t>ClassWeights</a:t>
            </a:r>
            <a:r>
              <a:rPr lang="tr-TR" sz="1800" dirty="0" smtClean="0"/>
              <a:t> kullanıldı.</a:t>
            </a:r>
          </a:p>
          <a:p>
            <a:r>
              <a:rPr lang="tr-TR" sz="1800" dirty="0" smtClean="0"/>
              <a:t>Oluşturulan CNN modeli ile </a:t>
            </a:r>
            <a:r>
              <a:rPr lang="tr-TR" sz="1800" dirty="0" err="1" smtClean="0"/>
              <a:t>Data’lar</a:t>
            </a:r>
            <a:r>
              <a:rPr lang="tr-TR" sz="1800" dirty="0" smtClean="0"/>
              <a:t> </a:t>
            </a:r>
            <a:r>
              <a:rPr lang="tr-TR" sz="1800" dirty="0" err="1" smtClean="0"/>
              <a:t>train</a:t>
            </a:r>
            <a:r>
              <a:rPr lang="tr-TR" sz="1800" dirty="0" smtClean="0"/>
              <a:t> edildi ve sonuçlar kaydedildi.</a:t>
            </a:r>
            <a:endParaRPr lang="tr-TR" sz="1800" dirty="0"/>
          </a:p>
        </p:txBody>
      </p:sp>
    </p:spTree>
    <p:extLst>
      <p:ext uri="{BB962C8B-B14F-4D97-AF65-F5344CB8AC3E}">
        <p14:creationId xmlns:p14="http://schemas.microsoft.com/office/powerpoint/2010/main" val="1611254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7826" y="958361"/>
            <a:ext cx="4549734" cy="2172485"/>
          </a:xfrm>
          <a:prstGeom prst="rect">
            <a:avLst/>
          </a:prstGeom>
        </p:spPr>
      </p:pic>
      <p:pic>
        <p:nvPicPr>
          <p:cNvPr id="5" name="Resi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7826" y="3588046"/>
            <a:ext cx="4808637" cy="2293819"/>
          </a:xfrm>
          <a:prstGeom prst="rect">
            <a:avLst/>
          </a:prstGeom>
        </p:spPr>
      </p:pic>
      <p:pic>
        <p:nvPicPr>
          <p:cNvPr id="6" name="Resim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4497" y="760781"/>
            <a:ext cx="5654530" cy="5654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924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si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3570" y="475994"/>
            <a:ext cx="9464860" cy="5906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118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Unvan 1"/>
          <p:cNvSpPr>
            <a:spLocks noGrp="1"/>
          </p:cNvSpPr>
          <p:nvPr>
            <p:ph type="title"/>
          </p:nvPr>
        </p:nvSpPr>
        <p:spPr>
          <a:xfrm>
            <a:off x="3295529" y="167054"/>
            <a:ext cx="5910018" cy="1186962"/>
          </a:xfrm>
        </p:spPr>
        <p:txBody>
          <a:bodyPr>
            <a:normAutofit/>
          </a:bodyPr>
          <a:lstStyle/>
          <a:p>
            <a:r>
              <a:rPr lang="tr-TR" sz="2400" dirty="0" err="1" smtClean="0"/>
              <a:t>İmage</a:t>
            </a:r>
            <a:r>
              <a:rPr lang="tr-TR" sz="2400" dirty="0" smtClean="0"/>
              <a:t> </a:t>
            </a:r>
            <a:r>
              <a:rPr lang="tr-TR" sz="2400" dirty="0" err="1" smtClean="0"/>
              <a:t>Classification</a:t>
            </a:r>
            <a:r>
              <a:rPr lang="tr-TR" sz="2400" dirty="0" smtClean="0"/>
              <a:t> </a:t>
            </a:r>
            <a:r>
              <a:rPr lang="tr-TR" sz="2400" dirty="0" err="1" smtClean="0"/>
              <a:t>modal</a:t>
            </a:r>
            <a:r>
              <a:rPr lang="tr-TR" sz="2400" dirty="0" smtClean="0"/>
              <a:t> </a:t>
            </a:r>
            <a:r>
              <a:rPr lang="tr-TR" sz="2400" dirty="0" err="1" smtClean="0"/>
              <a:t>outputs</a:t>
            </a:r>
            <a:endParaRPr lang="tr-TR" sz="2400" dirty="0"/>
          </a:p>
        </p:txBody>
      </p:sp>
      <p:pic>
        <p:nvPicPr>
          <p:cNvPr id="5" name="Resi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8772" y="1078067"/>
            <a:ext cx="6687300" cy="2404912"/>
          </a:xfrm>
          <a:prstGeom prst="rect">
            <a:avLst/>
          </a:prstGeom>
        </p:spPr>
      </p:pic>
      <p:pic>
        <p:nvPicPr>
          <p:cNvPr id="6" name="Resi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0064" y="3686827"/>
            <a:ext cx="3880948" cy="3009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287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evre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7308_TF45165253.potx" id="{26010561-5D19-4C8C-B740-1479F37DE421}" vid="{845064AD-1A34-4936-876A-EB39C6270ED5}"/>
    </a:ext>
  </a:extLst>
</a:theme>
</file>

<file path=ppt/theme/theme2.xml><?xml version="1.0" encoding="utf-8"?>
<a:theme xmlns:a="http://schemas.openxmlformats.org/drawingml/2006/main" name="Ofis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is Teması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096F0E7-E7B5-406E-8E94-F0043B2AC7F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C41CBB0-BAA0-4983-8F2B-E10AF3358DA8}">
  <ds:schemaRefs>
    <ds:schemaRef ds:uri="http://purl.org/dc/dcmitype/"/>
    <ds:schemaRef ds:uri="http://purl.org/dc/terms/"/>
    <ds:schemaRef ds:uri="http://purl.org/dc/elements/1.1/"/>
    <ds:schemaRef ds:uri="http://www.w3.org/XML/1998/namespace"/>
    <ds:schemaRef ds:uri="http://schemas.microsoft.com/office/2006/documentManagement/types"/>
    <ds:schemaRef ds:uri="http://schemas.microsoft.com/office/infopath/2007/PartnerControls"/>
    <ds:schemaRef ds:uri="71af3243-3dd4-4a8d-8c0d-dd76da1f02a5"/>
    <ds:schemaRef ds:uri="http://schemas.openxmlformats.org/package/2006/metadata/core-properties"/>
    <ds:schemaRef ds:uri="16c05727-aa75-4e4a-9b5f-8a80a1165891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104C6BCC-A38B-4625-90E6-7D3BBA3909A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Devre tasarımı</Template>
  <TotalTime>0</TotalTime>
  <Words>686</Words>
  <Application>Microsoft Office PowerPoint</Application>
  <PresentationFormat>Geniş ekran</PresentationFormat>
  <Paragraphs>118</Paragraphs>
  <Slides>25</Slides>
  <Notes>2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4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25</vt:i4>
      </vt:variant>
    </vt:vector>
  </HeadingPairs>
  <TitlesOfParts>
    <vt:vector size="30" baseType="lpstr">
      <vt:lpstr>Arial</vt:lpstr>
      <vt:lpstr>Calibri</vt:lpstr>
      <vt:lpstr>Trebuchet MS</vt:lpstr>
      <vt:lpstr>Tw Cen MT</vt:lpstr>
      <vt:lpstr>Devre</vt:lpstr>
      <vt:lpstr>İşyeri eğitim sunumu</vt:lpstr>
      <vt:lpstr>İşyeri eğitimi Başlangıç Süreci</vt:lpstr>
      <vt:lpstr>Geliştirilen projeler</vt:lpstr>
      <vt:lpstr>İmage Classification modal</vt:lpstr>
      <vt:lpstr>PowerPoint Sunusu</vt:lpstr>
      <vt:lpstr>Data processing</vt:lpstr>
      <vt:lpstr>PowerPoint Sunusu</vt:lpstr>
      <vt:lpstr>PowerPoint Sunusu</vt:lpstr>
      <vt:lpstr>İmage Classification modal outputs</vt:lpstr>
      <vt:lpstr>Audio Classification modal</vt:lpstr>
      <vt:lpstr>PowerPoint Sunusu</vt:lpstr>
      <vt:lpstr>Data processing</vt:lpstr>
      <vt:lpstr>PowerPoint Sunusu</vt:lpstr>
      <vt:lpstr>PowerPoint Sunusu</vt:lpstr>
      <vt:lpstr>Text Classification - NLP modal</vt:lpstr>
      <vt:lpstr>PowerPoint Sunusu</vt:lpstr>
      <vt:lpstr>Data processing</vt:lpstr>
      <vt:lpstr>PowerPoint Sunusu</vt:lpstr>
      <vt:lpstr>PowerPoint Sunusu</vt:lpstr>
      <vt:lpstr>Multimodal</vt:lpstr>
      <vt:lpstr>PowerPoint Sunusu</vt:lpstr>
      <vt:lpstr>Data processing</vt:lpstr>
      <vt:lpstr>PowerPoint Sunusu</vt:lpstr>
      <vt:lpstr>PowerPoint Sunusu</vt:lpstr>
      <vt:lpstr>Dinlediğiniz için teşekkürler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2025-01-14T05:27:46Z</dcterms:created>
  <dcterms:modified xsi:type="dcterms:W3CDTF">2025-02-07T06:02:04Z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